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4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509" r:id="rId2"/>
    <p:sldId id="514" r:id="rId3"/>
    <p:sldId id="512" r:id="rId4"/>
    <p:sldId id="541" r:id="rId5"/>
    <p:sldId id="543" r:id="rId6"/>
    <p:sldId id="560" r:id="rId7"/>
    <p:sldId id="568" r:id="rId8"/>
    <p:sldId id="547" r:id="rId9"/>
    <p:sldId id="538" r:id="rId10"/>
    <p:sldId id="551" r:id="rId11"/>
    <p:sldId id="552" r:id="rId12"/>
    <p:sldId id="554" r:id="rId13"/>
    <p:sldId id="561" r:id="rId14"/>
    <p:sldId id="575" r:id="rId15"/>
    <p:sldId id="546" r:id="rId16"/>
    <p:sldId id="562" r:id="rId17"/>
    <p:sldId id="563" r:id="rId18"/>
    <p:sldId id="577" r:id="rId19"/>
    <p:sldId id="580" r:id="rId20"/>
    <p:sldId id="578" r:id="rId21"/>
    <p:sldId id="581" r:id="rId22"/>
    <p:sldId id="559" r:id="rId23"/>
    <p:sldId id="553" r:id="rId24"/>
    <p:sldId id="556" r:id="rId25"/>
    <p:sldId id="571" r:id="rId26"/>
    <p:sldId id="557" r:id="rId27"/>
    <p:sldId id="600" r:id="rId28"/>
    <p:sldId id="572" r:id="rId29"/>
    <p:sldId id="576" r:id="rId30"/>
    <p:sldId id="573" r:id="rId31"/>
    <p:sldId id="566" r:id="rId32"/>
    <p:sldId id="594" r:id="rId33"/>
    <p:sldId id="595" r:id="rId34"/>
    <p:sldId id="596" r:id="rId35"/>
    <p:sldId id="597" r:id="rId36"/>
    <p:sldId id="598" r:id="rId37"/>
    <p:sldId id="530" r:id="rId38"/>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2C6BB5AE-A4C6-431E-B83A-3905BF2841B4}">
          <p14:sldIdLst>
            <p14:sldId id="509"/>
          </p14:sldIdLst>
        </p14:section>
        <p14:section name="目录与章节页" id="{953A84C6-99AB-4A42-B73B-2C78684FA9EA}">
          <p14:sldIdLst>
            <p14:sldId id="514"/>
            <p14:sldId id="512"/>
          </p14:sldIdLst>
        </p14:section>
        <p14:section name="内容页" id="{492378D0-F367-4E57-BCFF-1FD699F47409}">
          <p14:sldIdLst>
            <p14:sldId id="541"/>
            <p14:sldId id="543"/>
            <p14:sldId id="560"/>
            <p14:sldId id="568"/>
            <p14:sldId id="547"/>
            <p14:sldId id="538"/>
            <p14:sldId id="551"/>
            <p14:sldId id="552"/>
            <p14:sldId id="554"/>
            <p14:sldId id="561"/>
            <p14:sldId id="575"/>
            <p14:sldId id="546"/>
            <p14:sldId id="562"/>
            <p14:sldId id="563"/>
            <p14:sldId id="577"/>
            <p14:sldId id="580"/>
            <p14:sldId id="578"/>
            <p14:sldId id="581"/>
            <p14:sldId id="559"/>
            <p14:sldId id="553"/>
            <p14:sldId id="556"/>
            <p14:sldId id="571"/>
            <p14:sldId id="557"/>
            <p14:sldId id="600"/>
            <p14:sldId id="572"/>
            <p14:sldId id="576"/>
            <p14:sldId id="573"/>
            <p14:sldId id="566"/>
            <p14:sldId id="594"/>
            <p14:sldId id="595"/>
            <p14:sldId id="596"/>
            <p14:sldId id="597"/>
            <p14:sldId id="598"/>
          </p14:sldIdLst>
        </p14:section>
        <p14:section name="封底" id="{FC6E127C-9EBE-422D-9F9B-3F83DE547E0F}">
          <p14:sldIdLst>
            <p14:sldId id="530"/>
          </p14:sldIdLst>
        </p14:section>
        <p14:section name="图标" id="{D1AAE4E8-5ADD-4189-AD4F-8C2A1D63AE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61D"/>
    <a:srgbClr val="F3863B"/>
    <a:srgbClr val="BD9F68"/>
    <a:srgbClr val="CBB387"/>
    <a:srgbClr val="D8C5A4"/>
    <a:srgbClr val="E6E6E6"/>
    <a:srgbClr val="663300"/>
    <a:srgbClr val="EADFCD"/>
    <a:srgbClr val="C0CDD8"/>
    <a:srgbClr val="063A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A1105-0E65-424F-8B7C-B02662E7AD97}" v="22" dt="2023-05-30T05:37:34.18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89480" autoAdjust="0"/>
  </p:normalViewPr>
  <p:slideViewPr>
    <p:cSldViewPr snapToGrid="0">
      <p:cViewPr varScale="1">
        <p:scale>
          <a:sx n="78" d="100"/>
          <a:sy n="78" d="100"/>
        </p:scale>
        <p:origin x="725"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 Yuen Tan" userId="1c50b22e-b595-4e38-9ca7-7b98ace93d39" providerId="ADAL" clId="{393A1105-0E65-424F-8B7C-B02662E7AD97}"/>
    <pc:docChg chg="undo custSel modSld">
      <pc:chgData name="Ken Yuen Tan" userId="1c50b22e-b595-4e38-9ca7-7b98ace93d39" providerId="ADAL" clId="{393A1105-0E65-424F-8B7C-B02662E7AD97}" dt="2023-05-30T07:37:18.077" v="97" actId="1076"/>
      <pc:docMkLst>
        <pc:docMk/>
      </pc:docMkLst>
      <pc:sldChg chg="addSp delSp modSp mod">
        <pc:chgData name="Ken Yuen Tan" userId="1c50b22e-b595-4e38-9ca7-7b98ace93d39" providerId="ADAL" clId="{393A1105-0E65-424F-8B7C-B02662E7AD97}" dt="2023-05-30T07:37:18.077" v="97" actId="1076"/>
        <pc:sldMkLst>
          <pc:docMk/>
          <pc:sldMk cId="0" sldId="509"/>
        </pc:sldMkLst>
        <pc:spChg chg="mod">
          <ac:chgData name="Ken Yuen Tan" userId="1c50b22e-b595-4e38-9ca7-7b98ace93d39" providerId="ADAL" clId="{393A1105-0E65-424F-8B7C-B02662E7AD97}" dt="2023-05-30T07:37:12.971" v="96" actId="14100"/>
          <ac:spMkLst>
            <pc:docMk/>
            <pc:sldMk cId="0" sldId="509"/>
            <ac:spMk id="2" creationId="{00000000-0000-0000-0000-000000000000}"/>
          </ac:spMkLst>
        </pc:spChg>
        <pc:spChg chg="add mod">
          <ac:chgData name="Ken Yuen Tan" userId="1c50b22e-b595-4e38-9ca7-7b98ace93d39" providerId="ADAL" clId="{393A1105-0E65-424F-8B7C-B02662E7AD97}" dt="2023-05-30T07:36:46.292" v="88" actId="255"/>
          <ac:spMkLst>
            <pc:docMk/>
            <pc:sldMk cId="0" sldId="509"/>
            <ac:spMk id="4" creationId="{40A0C9DF-3928-A8D5-932E-C79FEE9B1FFF}"/>
          </ac:spMkLst>
        </pc:spChg>
        <pc:spChg chg="del mod">
          <ac:chgData name="Ken Yuen Tan" userId="1c50b22e-b595-4e38-9ca7-7b98ace93d39" providerId="ADAL" clId="{393A1105-0E65-424F-8B7C-B02662E7AD97}" dt="2023-05-30T06:51:20.718" v="69"/>
          <ac:spMkLst>
            <pc:docMk/>
            <pc:sldMk cId="0" sldId="509"/>
            <ac:spMk id="20" creationId="{00000000-0000-0000-0000-000000000000}"/>
          </ac:spMkLst>
        </pc:spChg>
        <pc:spChg chg="mod">
          <ac:chgData name="Ken Yuen Tan" userId="1c50b22e-b595-4e38-9ca7-7b98ace93d39" providerId="ADAL" clId="{393A1105-0E65-424F-8B7C-B02662E7AD97}" dt="2023-05-30T07:37:18.077" v="97" actId="1076"/>
          <ac:spMkLst>
            <pc:docMk/>
            <pc:sldMk cId="0" sldId="509"/>
            <ac:spMk id="21" creationId="{00000000-0000-0000-0000-000000000000}"/>
          </ac:spMkLst>
        </pc:spChg>
        <pc:spChg chg="mod">
          <ac:chgData name="Ken Yuen Tan" userId="1c50b22e-b595-4e38-9ca7-7b98ace93d39" providerId="ADAL" clId="{393A1105-0E65-424F-8B7C-B02662E7AD97}" dt="2023-05-30T04:57:48.430" v="34" actId="20577"/>
          <ac:spMkLst>
            <pc:docMk/>
            <pc:sldMk cId="0" sldId="509"/>
            <ac:spMk id="23" creationId="{00000000-0000-0000-0000-000000000000}"/>
          </ac:spMkLst>
        </pc:spChg>
      </pc:sldChg>
      <pc:sldChg chg="modSp mod">
        <pc:chgData name="Ken Yuen Tan" userId="1c50b22e-b595-4e38-9ca7-7b98ace93d39" providerId="ADAL" clId="{393A1105-0E65-424F-8B7C-B02662E7AD97}" dt="2023-05-30T05:08:13.713" v="43" actId="20577"/>
        <pc:sldMkLst>
          <pc:docMk/>
          <pc:sldMk cId="0" sldId="512"/>
        </pc:sldMkLst>
        <pc:spChg chg="mod">
          <ac:chgData name="Ken Yuen Tan" userId="1c50b22e-b595-4e38-9ca7-7b98ace93d39" providerId="ADAL" clId="{393A1105-0E65-424F-8B7C-B02662E7AD97}" dt="2023-05-30T05:08:13.713" v="43" actId="20577"/>
          <ac:spMkLst>
            <pc:docMk/>
            <pc:sldMk cId="0" sldId="512"/>
            <ac:spMk id="9" creationId="{00000000-0000-0000-0000-000000000000}"/>
          </ac:spMkLst>
        </pc:spChg>
      </pc:sldChg>
      <pc:sldChg chg="modSp mod">
        <pc:chgData name="Ken Yuen Tan" userId="1c50b22e-b595-4e38-9ca7-7b98ace93d39" providerId="ADAL" clId="{393A1105-0E65-424F-8B7C-B02662E7AD97}" dt="2023-05-30T05:08:47.147" v="55" actId="20577"/>
        <pc:sldMkLst>
          <pc:docMk/>
          <pc:sldMk cId="0" sldId="543"/>
        </pc:sldMkLst>
        <pc:spChg chg="mod">
          <ac:chgData name="Ken Yuen Tan" userId="1c50b22e-b595-4e38-9ca7-7b98ace93d39" providerId="ADAL" clId="{393A1105-0E65-424F-8B7C-B02662E7AD97}" dt="2023-05-30T05:08:38.308" v="44" actId="12"/>
          <ac:spMkLst>
            <pc:docMk/>
            <pc:sldMk cId="0" sldId="543"/>
            <ac:spMk id="19" creationId="{00000000-0000-0000-0000-000000000000}"/>
          </ac:spMkLst>
        </pc:spChg>
        <pc:spChg chg="mod">
          <ac:chgData name="Ken Yuen Tan" userId="1c50b22e-b595-4e38-9ca7-7b98ace93d39" providerId="ADAL" clId="{393A1105-0E65-424F-8B7C-B02662E7AD97}" dt="2023-05-30T05:08:47.147" v="55" actId="20577"/>
          <ac:spMkLst>
            <pc:docMk/>
            <pc:sldMk cId="0" sldId="543"/>
            <ac:spMk id="21" creationId="{00000000-0000-0000-0000-000000000000}"/>
          </ac:spMkLst>
        </pc:spChg>
      </pc:sldChg>
      <pc:sldChg chg="addSp modSp mod modAnim">
        <pc:chgData name="Ken Yuen Tan" userId="1c50b22e-b595-4e38-9ca7-7b98ace93d39" providerId="ADAL" clId="{393A1105-0E65-424F-8B7C-B02662E7AD97}" dt="2023-05-30T03:37:38.003" v="19"/>
        <pc:sldMkLst>
          <pc:docMk/>
          <pc:sldMk cId="0" sldId="556"/>
        </pc:sldMkLst>
        <pc:spChg chg="add mod">
          <ac:chgData name="Ken Yuen Tan" userId="1c50b22e-b595-4e38-9ca7-7b98ace93d39" providerId="ADAL" clId="{393A1105-0E65-424F-8B7C-B02662E7AD97}" dt="2023-05-30T03:37:22.175" v="18" actId="14100"/>
          <ac:spMkLst>
            <pc:docMk/>
            <pc:sldMk cId="0" sldId="556"/>
            <ac:spMk id="2" creationId="{A871C119-2619-98B2-B79B-C816D2DC06FF}"/>
          </ac:spMkLst>
        </pc:spChg>
        <pc:graphicFrameChg chg="modGraphic">
          <ac:chgData name="Ken Yuen Tan" userId="1c50b22e-b595-4e38-9ca7-7b98ace93d39" providerId="ADAL" clId="{393A1105-0E65-424F-8B7C-B02662E7AD97}" dt="2023-05-30T03:37:15.503" v="16" actId="14734"/>
          <ac:graphicFrameMkLst>
            <pc:docMk/>
            <pc:sldMk cId="0" sldId="556"/>
            <ac:graphicFrameMk id="11" creationId="{00000000-0000-0000-0000-000000000000}"/>
          </ac:graphicFrameMkLst>
        </pc:graphicFrameChg>
      </pc:sldChg>
      <pc:sldChg chg="addSp modSp mod">
        <pc:chgData name="Ken Yuen Tan" userId="1c50b22e-b595-4e38-9ca7-7b98ace93d39" providerId="ADAL" clId="{393A1105-0E65-424F-8B7C-B02662E7AD97}" dt="2023-05-30T06:59:55.485" v="87" actId="732"/>
        <pc:sldMkLst>
          <pc:docMk/>
          <pc:sldMk cId="0" sldId="560"/>
        </pc:sldMkLst>
        <pc:spChg chg="mod">
          <ac:chgData name="Ken Yuen Tan" userId="1c50b22e-b595-4e38-9ca7-7b98ace93d39" providerId="ADAL" clId="{393A1105-0E65-424F-8B7C-B02662E7AD97}" dt="2023-05-30T06:59:35.540" v="86" actId="1076"/>
          <ac:spMkLst>
            <pc:docMk/>
            <pc:sldMk cId="0" sldId="560"/>
            <ac:spMk id="3" creationId="{00000000-0000-0000-0000-000000000000}"/>
          </ac:spMkLst>
        </pc:spChg>
        <pc:spChg chg="mod">
          <ac:chgData name="Ken Yuen Tan" userId="1c50b22e-b595-4e38-9ca7-7b98ace93d39" providerId="ADAL" clId="{393A1105-0E65-424F-8B7C-B02662E7AD97}" dt="2023-05-30T06:59:15.808" v="80" actId="1076"/>
          <ac:spMkLst>
            <pc:docMk/>
            <pc:sldMk cId="0" sldId="560"/>
            <ac:spMk id="10" creationId="{00000000-0000-0000-0000-000000000000}"/>
          </ac:spMkLst>
        </pc:spChg>
        <pc:spChg chg="mod">
          <ac:chgData name="Ken Yuen Tan" userId="1c50b22e-b595-4e38-9ca7-7b98ace93d39" providerId="ADAL" clId="{393A1105-0E65-424F-8B7C-B02662E7AD97}" dt="2023-05-30T06:59:15.808" v="80" actId="1076"/>
          <ac:spMkLst>
            <pc:docMk/>
            <pc:sldMk cId="0" sldId="560"/>
            <ac:spMk id="15" creationId="{00000000-0000-0000-0000-000000000000}"/>
          </ac:spMkLst>
        </pc:spChg>
        <pc:grpChg chg="mod">
          <ac:chgData name="Ken Yuen Tan" userId="1c50b22e-b595-4e38-9ca7-7b98ace93d39" providerId="ADAL" clId="{393A1105-0E65-424F-8B7C-B02662E7AD97}" dt="2023-05-30T06:59:15.808" v="80" actId="1076"/>
          <ac:grpSpMkLst>
            <pc:docMk/>
            <pc:sldMk cId="0" sldId="560"/>
            <ac:grpSpMk id="4" creationId="{00000000-0000-0000-0000-000000000000}"/>
          </ac:grpSpMkLst>
        </pc:grpChg>
        <pc:grpChg chg="mod">
          <ac:chgData name="Ken Yuen Tan" userId="1c50b22e-b595-4e38-9ca7-7b98ace93d39" providerId="ADAL" clId="{393A1105-0E65-424F-8B7C-B02662E7AD97}" dt="2023-05-30T06:59:15.808" v="80" actId="1076"/>
          <ac:grpSpMkLst>
            <pc:docMk/>
            <pc:sldMk cId="0" sldId="560"/>
            <ac:grpSpMk id="7" creationId="{00000000-0000-0000-0000-000000000000}"/>
          </ac:grpSpMkLst>
        </pc:grpChg>
        <pc:picChg chg="add mod modCrop">
          <ac:chgData name="Ken Yuen Tan" userId="1c50b22e-b595-4e38-9ca7-7b98ace93d39" providerId="ADAL" clId="{393A1105-0E65-424F-8B7C-B02662E7AD97}" dt="2023-05-30T06:59:55.485" v="87" actId="732"/>
          <ac:picMkLst>
            <pc:docMk/>
            <pc:sldMk cId="0" sldId="560"/>
            <ac:picMk id="6" creationId="{38D3FDAE-52CE-4DD7-78DD-F03F9F4BC5D9}"/>
          </ac:picMkLst>
        </pc:picChg>
      </pc:sldChg>
      <pc:sldChg chg="modSp mod">
        <pc:chgData name="Ken Yuen Tan" userId="1c50b22e-b595-4e38-9ca7-7b98ace93d39" providerId="ADAL" clId="{393A1105-0E65-424F-8B7C-B02662E7AD97}" dt="2023-05-30T03:32:22.454" v="7" actId="20577"/>
        <pc:sldMkLst>
          <pc:docMk/>
          <pc:sldMk cId="0" sldId="568"/>
        </pc:sldMkLst>
        <pc:spChg chg="mod">
          <ac:chgData name="Ken Yuen Tan" userId="1c50b22e-b595-4e38-9ca7-7b98ace93d39" providerId="ADAL" clId="{393A1105-0E65-424F-8B7C-B02662E7AD97}" dt="2023-05-30T03:32:22.454" v="7" actId="20577"/>
          <ac:spMkLst>
            <pc:docMk/>
            <pc:sldMk cId="0" sldId="568"/>
            <ac:spMk id="15" creationId="{00000000-0000-0000-0000-000000000000}"/>
          </ac:spMkLst>
        </pc:spChg>
      </pc:sldChg>
      <pc:sldChg chg="modAnim">
        <pc:chgData name="Ken Yuen Tan" userId="1c50b22e-b595-4e38-9ca7-7b98ace93d39" providerId="ADAL" clId="{393A1105-0E65-424F-8B7C-B02662E7AD97}" dt="2023-05-30T05:37:34.187" v="66"/>
        <pc:sldMkLst>
          <pc:docMk/>
          <pc:sldMk cId="0" sldId="577"/>
        </pc:sldMkLst>
      </pc:sldChg>
      <pc:sldChg chg="modAnim">
        <pc:chgData name="Ken Yuen Tan" userId="1c50b22e-b595-4e38-9ca7-7b98ace93d39" providerId="ADAL" clId="{393A1105-0E65-424F-8B7C-B02662E7AD97}" dt="2023-05-30T03:36:44.274" v="11"/>
        <pc:sldMkLst>
          <pc:docMk/>
          <pc:sldMk cId="0" sldId="594"/>
        </pc:sldMkLst>
      </pc:sldChg>
      <pc:sldChg chg="modAnim">
        <pc:chgData name="Ken Yuen Tan" userId="1c50b22e-b595-4e38-9ca7-7b98ace93d39" providerId="ADAL" clId="{393A1105-0E65-424F-8B7C-B02662E7AD97}" dt="2023-05-30T03:37:48.619" v="22"/>
        <pc:sldMkLst>
          <pc:docMk/>
          <pc:sldMk cId="0" sldId="596"/>
        </pc:sldMkLst>
      </pc:sldChg>
      <pc:sldChg chg="modAnim">
        <pc:chgData name="Ken Yuen Tan" userId="1c50b22e-b595-4e38-9ca7-7b98ace93d39" providerId="ADAL" clId="{393A1105-0E65-424F-8B7C-B02662E7AD97}" dt="2023-05-30T03:38:00.819" v="24"/>
        <pc:sldMkLst>
          <pc:docMk/>
          <pc:sldMk cId="0" sldId="597"/>
        </pc:sldMkLst>
      </pc:sldChg>
      <pc:sldChg chg="modSp mod">
        <pc:chgData name="Ken Yuen Tan" userId="1c50b22e-b595-4e38-9ca7-7b98ace93d39" providerId="ADAL" clId="{393A1105-0E65-424F-8B7C-B02662E7AD97}" dt="2023-05-30T03:38:24.300" v="26" actId="207"/>
        <pc:sldMkLst>
          <pc:docMk/>
          <pc:sldMk cId="0" sldId="598"/>
        </pc:sldMkLst>
        <pc:spChg chg="mod">
          <ac:chgData name="Ken Yuen Tan" userId="1c50b22e-b595-4e38-9ca7-7b98ace93d39" providerId="ADAL" clId="{393A1105-0E65-424F-8B7C-B02662E7AD97}" dt="2023-05-30T03:38:24.300" v="26" actId="207"/>
          <ac:spMkLst>
            <pc:docMk/>
            <pc:sldMk cId="0" sldId="598"/>
            <ac:spMk id="2" creationId="{00000000-0000-0000-0000-000000000000}"/>
          </ac:spMkLst>
        </pc:spChg>
      </pc:sldChg>
      <pc:sldChg chg="modAnim">
        <pc:chgData name="Ken Yuen Tan" userId="1c50b22e-b595-4e38-9ca7-7b98ace93d39" providerId="ADAL" clId="{393A1105-0E65-424F-8B7C-B02662E7AD97}" dt="2023-05-30T04:42:35.270" v="27"/>
        <pc:sldMkLst>
          <pc:docMk/>
          <pc:sldMk cId="0" sldId="60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8C78CA6-5B79-492E-8C2D-3AE2D5BB1018}" type="doc">
      <dgm:prSet loTypeId="urn:microsoft.com/office/officeart/2009/layout/CircleArrowProcess#1" loCatId="process" qsTypeId="urn:microsoft.com/office/officeart/2005/8/quickstyle/simple1#1" qsCatId="simple" csTypeId="urn:microsoft.com/office/officeart/2005/8/colors/accent1_2#1" csCatId="accent1" phldr="1"/>
      <dgm:spPr/>
      <dgm:t>
        <a:bodyPr/>
        <a:lstStyle/>
        <a:p>
          <a:endParaRPr lang="zh-CN" altLang="en-US"/>
        </a:p>
      </dgm:t>
    </dgm:pt>
    <dgm:pt modelId="{EDB257E9-B2C9-449E-AA2E-44481864816C}">
      <dgm:prSet phldrT="[文本]" custT="1"/>
      <dgm:spPr/>
      <dgm:t>
        <a:bodyPr/>
        <a:lstStyle/>
        <a:p>
          <a:r>
            <a:rPr lang="en-MY" altLang="zh-CN" sz="3200" dirty="0">
              <a:latin typeface="微软雅黑" panose="020B0503020204020204" pitchFamily="34" charset="-122"/>
              <a:ea typeface="微软雅黑" panose="020B0503020204020204" pitchFamily="34" charset="-122"/>
            </a:rPr>
            <a:t>V</a:t>
          </a:r>
          <a:r>
            <a:rPr lang="en-US" altLang="zh-CN" sz="3200" dirty="0" err="1">
              <a:latin typeface="微软雅黑" panose="020B0503020204020204" pitchFamily="34" charset="-122"/>
              <a:ea typeface="微软雅黑" panose="020B0503020204020204" pitchFamily="34" charset="-122"/>
            </a:rPr>
            <a:t>iT</a:t>
          </a:r>
          <a:endParaRPr lang="zh-CN" altLang="en-US" sz="3200" dirty="0">
            <a:latin typeface="微软雅黑" panose="020B0503020204020204" pitchFamily="34" charset="-122"/>
            <a:ea typeface="微软雅黑" panose="020B0503020204020204" pitchFamily="34" charset="-122"/>
          </a:endParaRPr>
        </a:p>
      </dgm:t>
    </dgm:pt>
    <dgm:pt modelId="{6283B390-6BCC-40B5-8388-C693F15C9419}" type="parTrans" cxnId="{EA604FC0-4854-43B5-93C4-32A72629BFF5}">
      <dgm:prSet/>
      <dgm:spPr/>
      <dgm:t>
        <a:bodyPr/>
        <a:lstStyle/>
        <a:p>
          <a:endParaRPr lang="zh-CN" altLang="en-US"/>
        </a:p>
      </dgm:t>
    </dgm:pt>
    <dgm:pt modelId="{72D5E60E-11D5-43F1-ABF8-218CEAA77744}" type="sibTrans" cxnId="{EA604FC0-4854-43B5-93C4-32A72629BFF5}">
      <dgm:prSet/>
      <dgm:spPr/>
      <dgm:t>
        <a:bodyPr/>
        <a:lstStyle/>
        <a:p>
          <a:endParaRPr lang="zh-CN" altLang="en-US"/>
        </a:p>
      </dgm:t>
    </dgm:pt>
    <dgm:pt modelId="{2DAE2122-0730-4137-B4FD-371391284BE4}">
      <dgm:prSet phldrT="[文本]" custT="1"/>
      <dgm:spPr/>
      <dgm:t>
        <a:bodyPr/>
        <a:lstStyle/>
        <a:p>
          <a:r>
            <a:rPr lang="zh-CN" altLang="en-US" sz="3200" dirty="0">
              <a:latin typeface="微软雅黑" panose="020B0503020204020204" pitchFamily="34" charset="-122"/>
              <a:ea typeface="微软雅黑" panose="020B0503020204020204" pitchFamily="34" charset="-122"/>
            </a:rPr>
            <a:t>增强</a:t>
          </a:r>
        </a:p>
      </dgm:t>
    </dgm:pt>
    <dgm:pt modelId="{FE9D79B9-BB0C-4C52-98CC-8B265FFB24FC}" type="parTrans" cxnId="{DFC8D464-C02C-485C-B49E-BB7577EFA628}">
      <dgm:prSet/>
      <dgm:spPr/>
      <dgm:t>
        <a:bodyPr/>
        <a:lstStyle/>
        <a:p>
          <a:endParaRPr lang="zh-CN" altLang="en-US"/>
        </a:p>
      </dgm:t>
    </dgm:pt>
    <dgm:pt modelId="{6E54B05B-E195-4692-8655-484956DBD3DC}" type="sibTrans" cxnId="{DFC8D464-C02C-485C-B49E-BB7577EFA628}">
      <dgm:prSet/>
      <dgm:spPr/>
      <dgm:t>
        <a:bodyPr/>
        <a:lstStyle/>
        <a:p>
          <a:endParaRPr lang="zh-CN" altLang="en-US"/>
        </a:p>
      </dgm:t>
    </dgm:pt>
    <dgm:pt modelId="{FE607383-412A-4DD6-8009-857E719470CF}">
      <dgm:prSet phldrT="[文本]" custT="1"/>
      <dgm:spPr/>
      <dgm:t>
        <a:bodyPr/>
        <a:lstStyle/>
        <a:p>
          <a:r>
            <a:rPr lang="zh-CN" altLang="en-US" sz="3200" dirty="0">
              <a:latin typeface="微软雅黑" panose="020B0503020204020204" pitchFamily="34" charset="-122"/>
              <a:ea typeface="微软雅黑" panose="020B0503020204020204" pitchFamily="34" charset="-122"/>
            </a:rPr>
            <a:t>融合</a:t>
          </a:r>
        </a:p>
      </dgm:t>
    </dgm:pt>
    <dgm:pt modelId="{77E06211-468A-46F0-BFF9-A595061D7035}" type="parTrans" cxnId="{944E002A-98B2-4A5B-86EE-577DCB0C346F}">
      <dgm:prSet/>
      <dgm:spPr/>
      <dgm:t>
        <a:bodyPr/>
        <a:lstStyle/>
        <a:p>
          <a:endParaRPr lang="zh-CN" altLang="en-US"/>
        </a:p>
      </dgm:t>
    </dgm:pt>
    <dgm:pt modelId="{78FBB58A-2751-4CCB-9705-73A14905895B}" type="sibTrans" cxnId="{944E002A-98B2-4A5B-86EE-577DCB0C346F}">
      <dgm:prSet/>
      <dgm:spPr/>
      <dgm:t>
        <a:bodyPr/>
        <a:lstStyle/>
        <a:p>
          <a:endParaRPr lang="zh-CN" altLang="en-US"/>
        </a:p>
      </dgm:t>
    </dgm:pt>
    <dgm:pt modelId="{CDA2FA46-1605-4A2B-AED7-E0913589BBA1}" type="pres">
      <dgm:prSet presAssocID="{C8C78CA6-5B79-492E-8C2D-3AE2D5BB1018}" presName="Name0" presStyleCnt="0">
        <dgm:presLayoutVars>
          <dgm:chMax val="7"/>
          <dgm:chPref val="7"/>
          <dgm:dir/>
          <dgm:animLvl val="lvl"/>
        </dgm:presLayoutVars>
      </dgm:prSet>
      <dgm:spPr/>
    </dgm:pt>
    <dgm:pt modelId="{CF2E7BD8-FB5B-4454-BC2D-F6DA1930D0EE}" type="pres">
      <dgm:prSet presAssocID="{EDB257E9-B2C9-449E-AA2E-44481864816C}" presName="Accent1" presStyleCnt="0"/>
      <dgm:spPr/>
    </dgm:pt>
    <dgm:pt modelId="{35935415-9F0D-4451-B3CC-7F6C34E8D358}" type="pres">
      <dgm:prSet presAssocID="{EDB257E9-B2C9-449E-AA2E-44481864816C}" presName="Accent" presStyleLbl="node1" presStyleIdx="0" presStyleCnt="3"/>
      <dgm:spPr>
        <a:solidFill>
          <a:srgbClr val="063A65">
            <a:alpha val="30196"/>
          </a:srgbClr>
        </a:solidFill>
      </dgm:spPr>
    </dgm:pt>
    <dgm:pt modelId="{114747CC-1DF0-45E4-AA7A-EB5DC90939D1}" type="pres">
      <dgm:prSet presAssocID="{EDB257E9-B2C9-449E-AA2E-44481864816C}" presName="Parent1" presStyleLbl="revTx" presStyleIdx="0" presStyleCnt="3">
        <dgm:presLayoutVars>
          <dgm:chMax val="1"/>
          <dgm:chPref val="1"/>
          <dgm:bulletEnabled val="1"/>
        </dgm:presLayoutVars>
      </dgm:prSet>
      <dgm:spPr/>
    </dgm:pt>
    <dgm:pt modelId="{077B0C1E-CA20-48F4-99B3-5277F23E9A06}" type="pres">
      <dgm:prSet presAssocID="{2DAE2122-0730-4137-B4FD-371391284BE4}" presName="Accent2" presStyleCnt="0"/>
      <dgm:spPr/>
    </dgm:pt>
    <dgm:pt modelId="{1370D843-4C1B-4A31-9E7A-A46700005FE3}" type="pres">
      <dgm:prSet presAssocID="{2DAE2122-0730-4137-B4FD-371391284BE4}" presName="Accent" presStyleLbl="node1" presStyleIdx="1" presStyleCnt="3"/>
      <dgm:spPr>
        <a:solidFill>
          <a:srgbClr val="063A65">
            <a:alpha val="50196"/>
          </a:srgbClr>
        </a:solidFill>
      </dgm:spPr>
    </dgm:pt>
    <dgm:pt modelId="{9E22DE44-0BDC-49FD-A232-BEED7FC91A30}" type="pres">
      <dgm:prSet presAssocID="{2DAE2122-0730-4137-B4FD-371391284BE4}" presName="Parent2" presStyleLbl="revTx" presStyleIdx="1" presStyleCnt="3">
        <dgm:presLayoutVars>
          <dgm:chMax val="1"/>
          <dgm:chPref val="1"/>
          <dgm:bulletEnabled val="1"/>
        </dgm:presLayoutVars>
      </dgm:prSet>
      <dgm:spPr/>
    </dgm:pt>
    <dgm:pt modelId="{837FC06F-E98A-485D-85AE-A8F8907B8659}" type="pres">
      <dgm:prSet presAssocID="{FE607383-412A-4DD6-8009-857E719470CF}" presName="Accent3" presStyleCnt="0"/>
      <dgm:spPr/>
    </dgm:pt>
    <dgm:pt modelId="{3E15B64D-ED2D-4B0D-91B1-E5B09247FF54}" type="pres">
      <dgm:prSet presAssocID="{FE607383-412A-4DD6-8009-857E719470CF}" presName="Accent" presStyleLbl="node1" presStyleIdx="2" presStyleCnt="3"/>
      <dgm:spPr>
        <a:solidFill>
          <a:srgbClr val="063A65">
            <a:alpha val="69804"/>
          </a:srgbClr>
        </a:solidFill>
      </dgm:spPr>
    </dgm:pt>
    <dgm:pt modelId="{3A27F9C4-C48E-44C4-87EC-EAE0CC3EBD95}" type="pres">
      <dgm:prSet presAssocID="{FE607383-412A-4DD6-8009-857E719470CF}" presName="Parent3" presStyleLbl="revTx" presStyleIdx="2" presStyleCnt="3">
        <dgm:presLayoutVars>
          <dgm:chMax val="1"/>
          <dgm:chPref val="1"/>
          <dgm:bulletEnabled val="1"/>
        </dgm:presLayoutVars>
      </dgm:prSet>
      <dgm:spPr/>
    </dgm:pt>
  </dgm:ptLst>
  <dgm:cxnLst>
    <dgm:cxn modelId="{944E002A-98B2-4A5B-86EE-577DCB0C346F}" srcId="{C8C78CA6-5B79-492E-8C2D-3AE2D5BB1018}" destId="{FE607383-412A-4DD6-8009-857E719470CF}" srcOrd="2" destOrd="0" parTransId="{77E06211-468A-46F0-BFF9-A595061D7035}" sibTransId="{78FBB58A-2751-4CCB-9705-73A14905895B}"/>
    <dgm:cxn modelId="{DFC8D464-C02C-485C-B49E-BB7577EFA628}" srcId="{C8C78CA6-5B79-492E-8C2D-3AE2D5BB1018}" destId="{2DAE2122-0730-4137-B4FD-371391284BE4}" srcOrd="1" destOrd="0" parTransId="{FE9D79B9-BB0C-4C52-98CC-8B265FFB24FC}" sibTransId="{6E54B05B-E195-4692-8655-484956DBD3DC}"/>
    <dgm:cxn modelId="{094F2052-37C4-4056-8719-D03FF68B048B}" type="presOf" srcId="{C8C78CA6-5B79-492E-8C2D-3AE2D5BB1018}" destId="{CDA2FA46-1605-4A2B-AED7-E0913589BBA1}" srcOrd="0" destOrd="0" presId="urn:microsoft.com/office/officeart/2009/layout/CircleArrowProcess#1"/>
    <dgm:cxn modelId="{F49FCF56-965C-420F-AE7E-B02BA650A411}" type="presOf" srcId="{FE607383-412A-4DD6-8009-857E719470CF}" destId="{3A27F9C4-C48E-44C4-87EC-EAE0CC3EBD95}" srcOrd="0" destOrd="0" presId="urn:microsoft.com/office/officeart/2009/layout/CircleArrowProcess#1"/>
    <dgm:cxn modelId="{FE89F69C-0379-43B0-99E2-0D93331601C1}" type="presOf" srcId="{EDB257E9-B2C9-449E-AA2E-44481864816C}" destId="{114747CC-1DF0-45E4-AA7A-EB5DC90939D1}" srcOrd="0" destOrd="0" presId="urn:microsoft.com/office/officeart/2009/layout/CircleArrowProcess#1"/>
    <dgm:cxn modelId="{818131B1-76B5-4AFA-A4EC-F6F03A8E2FCE}" type="presOf" srcId="{2DAE2122-0730-4137-B4FD-371391284BE4}" destId="{9E22DE44-0BDC-49FD-A232-BEED7FC91A30}" srcOrd="0" destOrd="0" presId="urn:microsoft.com/office/officeart/2009/layout/CircleArrowProcess#1"/>
    <dgm:cxn modelId="{EA604FC0-4854-43B5-93C4-32A72629BFF5}" srcId="{C8C78CA6-5B79-492E-8C2D-3AE2D5BB1018}" destId="{EDB257E9-B2C9-449E-AA2E-44481864816C}" srcOrd="0" destOrd="0" parTransId="{6283B390-6BCC-40B5-8388-C693F15C9419}" sibTransId="{72D5E60E-11D5-43F1-ABF8-218CEAA77744}"/>
    <dgm:cxn modelId="{80D9D8DA-F570-4427-AD67-CF2424055D19}" type="presParOf" srcId="{CDA2FA46-1605-4A2B-AED7-E0913589BBA1}" destId="{CF2E7BD8-FB5B-4454-BC2D-F6DA1930D0EE}" srcOrd="0" destOrd="0" presId="urn:microsoft.com/office/officeart/2009/layout/CircleArrowProcess#1"/>
    <dgm:cxn modelId="{0C3BA085-31C3-4ADA-A04D-917477D0B819}" type="presParOf" srcId="{CF2E7BD8-FB5B-4454-BC2D-F6DA1930D0EE}" destId="{35935415-9F0D-4451-B3CC-7F6C34E8D358}" srcOrd="0" destOrd="0" presId="urn:microsoft.com/office/officeart/2009/layout/CircleArrowProcess#1"/>
    <dgm:cxn modelId="{D6E7AF59-7D0B-48AE-A7F2-ECEFD5F1C42E}" type="presParOf" srcId="{CDA2FA46-1605-4A2B-AED7-E0913589BBA1}" destId="{114747CC-1DF0-45E4-AA7A-EB5DC90939D1}" srcOrd="1" destOrd="0" presId="urn:microsoft.com/office/officeart/2009/layout/CircleArrowProcess#1"/>
    <dgm:cxn modelId="{43B7B39A-B5AE-4969-993E-5E9021C19676}" type="presParOf" srcId="{CDA2FA46-1605-4A2B-AED7-E0913589BBA1}" destId="{077B0C1E-CA20-48F4-99B3-5277F23E9A06}" srcOrd="2" destOrd="0" presId="urn:microsoft.com/office/officeart/2009/layout/CircleArrowProcess#1"/>
    <dgm:cxn modelId="{E8F04616-4256-4C8C-AD8F-5649A69F1EAA}" type="presParOf" srcId="{077B0C1E-CA20-48F4-99B3-5277F23E9A06}" destId="{1370D843-4C1B-4A31-9E7A-A46700005FE3}" srcOrd="0" destOrd="0" presId="urn:microsoft.com/office/officeart/2009/layout/CircleArrowProcess#1"/>
    <dgm:cxn modelId="{0B5EA445-7066-4F24-8B1A-581A3B46CF7F}" type="presParOf" srcId="{CDA2FA46-1605-4A2B-AED7-E0913589BBA1}" destId="{9E22DE44-0BDC-49FD-A232-BEED7FC91A30}" srcOrd="3" destOrd="0" presId="urn:microsoft.com/office/officeart/2009/layout/CircleArrowProcess#1"/>
    <dgm:cxn modelId="{FC49971A-4010-4D00-BDE6-892EA3781F24}" type="presParOf" srcId="{CDA2FA46-1605-4A2B-AED7-E0913589BBA1}" destId="{837FC06F-E98A-485D-85AE-A8F8907B8659}" srcOrd="4" destOrd="0" presId="urn:microsoft.com/office/officeart/2009/layout/CircleArrowProcess#1"/>
    <dgm:cxn modelId="{F9462A99-1E2D-472E-9CBB-41F47B52C549}" type="presParOf" srcId="{837FC06F-E98A-485D-85AE-A8F8907B8659}" destId="{3E15B64D-ED2D-4B0D-91B1-E5B09247FF54}" srcOrd="0" destOrd="0" presId="urn:microsoft.com/office/officeart/2009/layout/CircleArrowProcess#1"/>
    <dgm:cxn modelId="{B34D235F-9298-44EE-8719-3C3824F90EE5}" type="presParOf" srcId="{CDA2FA46-1605-4A2B-AED7-E0913589BBA1}" destId="{3A27F9C4-C48E-44C4-87EC-EAE0CC3EBD95}" srcOrd="5" destOrd="0" presId="urn:microsoft.com/office/officeart/2009/layout/CircleArrow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35415-9F0D-4451-B3CC-7F6C34E8D358}">
      <dsp:nvSpPr>
        <dsp:cNvPr id="0" name=""/>
        <dsp:cNvSpPr/>
      </dsp:nvSpPr>
      <dsp:spPr>
        <a:xfrm>
          <a:off x="2634902" y="0"/>
          <a:ext cx="2201132" cy="2201467"/>
        </a:xfrm>
        <a:prstGeom prst="circularArrow">
          <a:avLst>
            <a:gd name="adj1" fmla="val 10980"/>
            <a:gd name="adj2" fmla="val 1142322"/>
            <a:gd name="adj3" fmla="val 4500000"/>
            <a:gd name="adj4" fmla="val 10800000"/>
            <a:gd name="adj5" fmla="val 12500"/>
          </a:avLst>
        </a:prstGeom>
        <a:solidFill>
          <a:srgbClr val="063A65">
            <a:alpha val="3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747CC-1DF0-45E4-AA7A-EB5DC90939D1}">
      <dsp:nvSpPr>
        <dsp:cNvPr id="0" name=""/>
        <dsp:cNvSpPr/>
      </dsp:nvSpPr>
      <dsp:spPr bwMode="white">
        <a:xfrm>
          <a:off x="3121424" y="794796"/>
          <a:ext cx="1223127" cy="611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MY" altLang="zh-CN" sz="3200" kern="1200" dirty="0">
              <a:latin typeface="微软雅黑" panose="020B0503020204020204" pitchFamily="34" charset="-122"/>
              <a:ea typeface="微软雅黑" panose="020B0503020204020204" pitchFamily="34" charset="-122"/>
            </a:rPr>
            <a:t>V</a:t>
          </a:r>
          <a:r>
            <a:rPr lang="en-US" altLang="zh-CN" sz="3200" kern="1200" dirty="0" err="1">
              <a:latin typeface="微软雅黑" panose="020B0503020204020204" pitchFamily="34" charset="-122"/>
              <a:ea typeface="微软雅黑" panose="020B0503020204020204" pitchFamily="34" charset="-122"/>
            </a:rPr>
            <a:t>iT</a:t>
          </a:r>
          <a:endParaRPr lang="zh-CN" altLang="en-US" sz="3200" kern="1200" dirty="0">
            <a:latin typeface="微软雅黑" panose="020B0503020204020204" pitchFamily="34" charset="-122"/>
            <a:ea typeface="微软雅黑" panose="020B0503020204020204" pitchFamily="34" charset="-122"/>
          </a:endParaRPr>
        </a:p>
      </dsp:txBody>
      <dsp:txXfrm>
        <a:off x="3121424" y="794796"/>
        <a:ext cx="1223127" cy="611417"/>
      </dsp:txXfrm>
    </dsp:sp>
    <dsp:sp modelId="{1370D843-4C1B-4A31-9E7A-A46700005FE3}">
      <dsp:nvSpPr>
        <dsp:cNvPr id="0" name=""/>
        <dsp:cNvSpPr/>
      </dsp:nvSpPr>
      <dsp:spPr>
        <a:xfrm>
          <a:off x="2023545" y="1264906"/>
          <a:ext cx="2201132" cy="2201467"/>
        </a:xfrm>
        <a:prstGeom prst="leftCircularArrow">
          <a:avLst>
            <a:gd name="adj1" fmla="val 10980"/>
            <a:gd name="adj2" fmla="val 1142322"/>
            <a:gd name="adj3" fmla="val 6300000"/>
            <a:gd name="adj4" fmla="val 18900000"/>
            <a:gd name="adj5" fmla="val 12500"/>
          </a:avLst>
        </a:prstGeom>
        <a:solidFill>
          <a:srgbClr val="063A65">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2DE44-0BDC-49FD-A232-BEED7FC91A30}">
      <dsp:nvSpPr>
        <dsp:cNvPr id="0" name=""/>
        <dsp:cNvSpPr/>
      </dsp:nvSpPr>
      <dsp:spPr bwMode="white">
        <a:xfrm>
          <a:off x="2512548" y="2067019"/>
          <a:ext cx="1223127" cy="611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panose="020B0503020204020204" pitchFamily="34" charset="-122"/>
              <a:ea typeface="微软雅黑" panose="020B0503020204020204" pitchFamily="34" charset="-122"/>
            </a:rPr>
            <a:t>增强</a:t>
          </a:r>
        </a:p>
      </dsp:txBody>
      <dsp:txXfrm>
        <a:off x="2512548" y="2067019"/>
        <a:ext cx="1223127" cy="611417"/>
      </dsp:txXfrm>
    </dsp:sp>
    <dsp:sp modelId="{3E15B64D-ED2D-4B0D-91B1-E5B09247FF54}">
      <dsp:nvSpPr>
        <dsp:cNvPr id="0" name=""/>
        <dsp:cNvSpPr/>
      </dsp:nvSpPr>
      <dsp:spPr>
        <a:xfrm>
          <a:off x="2791564" y="2681180"/>
          <a:ext cx="1891114" cy="1891872"/>
        </a:xfrm>
        <a:prstGeom prst="blockArc">
          <a:avLst>
            <a:gd name="adj1" fmla="val 13500000"/>
            <a:gd name="adj2" fmla="val 10800000"/>
            <a:gd name="adj3" fmla="val 12740"/>
          </a:avLst>
        </a:prstGeom>
        <a:solidFill>
          <a:srgbClr val="063A65">
            <a:alpha val="6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F9C4-C48E-44C4-87EC-EAE0CC3EBD95}">
      <dsp:nvSpPr>
        <dsp:cNvPr id="0" name=""/>
        <dsp:cNvSpPr/>
      </dsp:nvSpPr>
      <dsp:spPr bwMode="white">
        <a:xfrm>
          <a:off x="3124318" y="3341072"/>
          <a:ext cx="1223127" cy="611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panose="020B0503020204020204" pitchFamily="34" charset="-122"/>
              <a:ea typeface="微软雅黑" panose="020B0503020204020204" pitchFamily="34" charset="-122"/>
            </a:rPr>
            <a:t>融合</a:t>
          </a:r>
        </a:p>
      </dsp:txBody>
      <dsp:txXfrm>
        <a:off x="3124318" y="3341072"/>
        <a:ext cx="1223127" cy="61141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08C3B1-167A-4D27-B8C3-D322959B1161}" type="datetimeFigureOut">
              <a:rPr lang="zh-CN" altLang="en-US" smtClean="0"/>
              <a:t>2023/5/30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65B007-A24C-447D-B308-6C22707D233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2F569-4378-4B9E-B24B-157A870E466B}" type="datetimeFigureOut">
              <a:rPr lang="zh-CN" altLang="en-US" smtClean="0"/>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11614-B1B4-4A7E-8484-D6D067AF10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本文提出的行人重识别网络新增</a:t>
            </a:r>
            <a:r>
              <a:rPr lang="en-MY" altLang="zh-CN" dirty="0"/>
              <a:t>4</a:t>
            </a:r>
            <a:r>
              <a:rPr lang="zh-CN" altLang="en-US" dirty="0"/>
              <a:t>个模块，分别是输入图像块全尺寸增强模块、输入图像块随机屏蔽模块、输出特征批次方块随机屏蔽模块和特征融合与重构模块。输入图像块先经过输入图像开全尺寸增强模块后，加入</a:t>
            </a:r>
            <a:r>
              <a:rPr lang="en-MY" altLang="zh-CN" dirty="0"/>
              <a:t>[</a:t>
            </a:r>
            <a:r>
              <a:rPr lang="en-MY" altLang="zh-CN" dirty="0" err="1"/>
              <a:t>cls</a:t>
            </a:r>
            <a:r>
              <a:rPr lang="en-MY" altLang="zh-CN" dirty="0"/>
              <a:t>]</a:t>
            </a:r>
            <a:r>
              <a:rPr lang="zh-CN" altLang="en-US" dirty="0"/>
              <a:t>嵌入令牌、位置编码和视觉信息编码。之后经过输入图像块随机屏蔽模块后进入</a:t>
            </a:r>
            <a:r>
              <a:rPr lang="en-MY" altLang="zh-CN" dirty="0" err="1"/>
              <a:t>ViT</a:t>
            </a:r>
            <a:r>
              <a:rPr lang="zh-CN" altLang="en-US" dirty="0"/>
              <a:t>。最后输出特征经过</a:t>
            </a:r>
            <a:r>
              <a:rPr lang="en-MY" altLang="zh-CN" dirty="0"/>
              <a:t>4</a:t>
            </a:r>
            <a:r>
              <a:rPr lang="zh-CN" altLang="en-US" dirty="0"/>
              <a:t>个分支，分别对输出特征进行数据增强和特征融合，从多个层面提取不同特征。</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dirty="0">
                <a:solidFill>
                  <a:srgbClr val="000000">
                    <a:lumMod val="75000"/>
                    <a:lumOff val="25000"/>
                  </a:srgbClr>
                </a:solidFill>
                <a:effectLst/>
                <a:latin typeface="微软雅黑" panose="020B0503020204020204" pitchFamily="34" charset="-122"/>
                <a:ea typeface="微软雅黑" panose="020B0503020204020204" pitchFamily="34" charset="-122"/>
              </a:rPr>
              <a:t>为了</a:t>
            </a:r>
            <a:r>
              <a:rPr lang="zh-CN" altLang="en-US" sz="1200" kern="100" dirty="0">
                <a:effectLst/>
                <a:latin typeface="微软雅黑" panose="020B0503020204020204" pitchFamily="34" charset="-122"/>
                <a:ea typeface="微软雅黑" panose="020B0503020204020204" pitchFamily="34" charset="-122"/>
              </a:rPr>
              <a:t>客观评估和比较网络性能与泛化能力，本文采用三个数据集，其中遮挡行人重识别可以评估网络在更加严苛环境之下的性能。</a:t>
            </a:r>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00" dirty="0">
                <a:effectLst/>
                <a:latin typeface="微软雅黑" panose="020B0503020204020204" pitchFamily="34" charset="-122"/>
                <a:ea typeface="微软雅黑" panose="020B0503020204020204" pitchFamily="34" charset="-122"/>
              </a:rPr>
              <a:t>为了更客观评估与比较不同行人重识别网络之间的性能差异，本文采用</a:t>
            </a:r>
            <a:r>
              <a:rPr lang="en-MY" altLang="zh-CN" sz="1200" kern="100" dirty="0">
                <a:effectLst/>
                <a:latin typeface="微软雅黑" panose="020B0503020204020204" pitchFamily="34" charset="-122"/>
                <a:ea typeface="微软雅黑" panose="020B0503020204020204" pitchFamily="34" charset="-122"/>
              </a:rPr>
              <a:t>Rank-k</a:t>
            </a:r>
            <a:r>
              <a:rPr lang="zh-CN" altLang="en-US" sz="1200" kern="100" dirty="0">
                <a:effectLst/>
                <a:latin typeface="微软雅黑" panose="020B0503020204020204" pitchFamily="34" charset="-122"/>
                <a:ea typeface="微软雅黑" panose="020B0503020204020204" pitchFamily="34" charset="-122"/>
              </a:rPr>
              <a:t>和</a:t>
            </a:r>
            <a:r>
              <a:rPr lang="en-MY" altLang="zh-CN" sz="1200" kern="100" dirty="0" err="1">
                <a:effectLst/>
                <a:latin typeface="微软雅黑" panose="020B0503020204020204" pitchFamily="34" charset="-122"/>
                <a:ea typeface="微软雅黑" panose="020B0503020204020204" pitchFamily="34" charset="-122"/>
              </a:rPr>
              <a:t>mAP</a:t>
            </a:r>
            <a:r>
              <a:rPr lang="zh-CN" altLang="en-US" sz="1200" kern="100" dirty="0">
                <a:effectLst/>
                <a:latin typeface="微软雅黑" panose="020B0503020204020204" pitchFamily="34" charset="-122"/>
                <a:ea typeface="微软雅黑" panose="020B0503020204020204" pitchFamily="34" charset="-122"/>
              </a:rPr>
              <a:t>两个性能指标。本文主要关注</a:t>
            </a:r>
            <a:r>
              <a:rPr lang="en-US" altLang="zh-CN" sz="1200" kern="100" dirty="0" err="1">
                <a:effectLst/>
                <a:latin typeface="微软雅黑" panose="020B0503020204020204" pitchFamily="34" charset="-122"/>
                <a:ea typeface="微软雅黑" panose="020B0503020204020204" pitchFamily="34" charset="-122"/>
              </a:rPr>
              <a:t>mAP</a:t>
            </a:r>
            <a:r>
              <a:rPr lang="zh-CN" altLang="en-US" sz="1200" kern="100" dirty="0">
                <a:effectLst/>
                <a:latin typeface="微软雅黑" panose="020B0503020204020204" pitchFamily="34" charset="-122"/>
                <a:ea typeface="微软雅黑" panose="020B0503020204020204" pitchFamily="34" charset="-122"/>
              </a:rPr>
              <a:t>，因为</a:t>
            </a:r>
            <a:r>
              <a:rPr lang="en-US" altLang="zh-CN" sz="1200" kern="100" dirty="0" err="1">
                <a:effectLst/>
                <a:latin typeface="微软雅黑" panose="020B0503020204020204" pitchFamily="34" charset="-122"/>
                <a:ea typeface="微软雅黑" panose="020B0503020204020204" pitchFamily="34" charset="-122"/>
              </a:rPr>
              <a:t>mAP</a:t>
            </a:r>
            <a:r>
              <a:rPr lang="zh-CN" altLang="en-US" sz="1200" kern="100" dirty="0">
                <a:solidFill>
                  <a:schemeClr val="tx1"/>
                </a:solidFill>
                <a:effectLst/>
                <a:latin typeface="微软雅黑" panose="020B0503020204020204" pitchFamily="34" charset="-122"/>
                <a:ea typeface="微软雅黑" panose="020B0503020204020204" pitchFamily="34" charset="-122"/>
              </a:rPr>
              <a:t>考虑所有在排序列表内的样本，更加全面衡量重识别算法的性能。</a:t>
            </a:r>
            <a:endParaRPr lang="en-MY" altLang="zh-CN" sz="1200" kern="100" dirty="0">
              <a:solidFill>
                <a:schemeClr val="tx1"/>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49D11614-B1B4-4A7E-8484-D6D067AF106D}"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目前行人重识别算法的问题包括</a:t>
            </a:r>
            <a:r>
              <a:rPr lang="en-MY" altLang="zh-CN" dirty="0" err="1"/>
              <a:t>ViT</a:t>
            </a:r>
            <a:r>
              <a:rPr lang="zh-CN" altLang="en-US" dirty="0"/>
              <a:t>计算与显存开销高。这可以通过修改</a:t>
            </a:r>
            <a:r>
              <a:rPr lang="en-MY" altLang="zh-CN" dirty="0" err="1"/>
              <a:t>ViT</a:t>
            </a:r>
            <a:r>
              <a:rPr lang="zh-CN" altLang="en-US" dirty="0"/>
              <a:t>架构解决，但这个方法限制视觉</a:t>
            </a:r>
            <a:r>
              <a:rPr lang="en-MY" altLang="zh-CN" dirty="0"/>
              <a:t>Transformer</a:t>
            </a:r>
            <a:r>
              <a:rPr lang="zh-CN" altLang="en-US" dirty="0"/>
              <a:t>的应用场景，且更换主干网络工作量巨大。此外，行人重识别数据集数据量少，这可以使用现有数据增强模块进行解决，但这些方法无法大幅提升</a:t>
            </a:r>
            <a:r>
              <a:rPr lang="en-MY" altLang="zh-CN" dirty="0"/>
              <a:t>V</a:t>
            </a:r>
            <a:r>
              <a:rPr lang="en-US" altLang="zh-CN" dirty="0" err="1"/>
              <a:t>iT</a:t>
            </a:r>
            <a:r>
              <a:rPr lang="zh-CN" altLang="en-US" dirty="0"/>
              <a:t>效率。因此，本文通过减少视觉</a:t>
            </a:r>
            <a:r>
              <a:rPr lang="en-MY" altLang="zh-CN" dirty="0"/>
              <a:t>Transformer</a:t>
            </a:r>
            <a:r>
              <a:rPr lang="zh-CN" altLang="en-US" dirty="0"/>
              <a:t>的输入，同时解决两个问题。</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本文引用的输入图像块随机屏蔽模块输入为完整输入图像块序列，包括一系列信息。模块参数为</a:t>
            </a:r>
            <a:r>
              <a:rPr lang="en-MY" altLang="zh-CN" dirty="0"/>
              <a:t>rate(keep)</a:t>
            </a:r>
            <a:r>
              <a:rPr lang="zh-CN" altLang="en-US" dirty="0"/>
              <a:t>，用来决定输入图像块保留数量。此模块首先生成掩膜后，对掩膜随机生成数值，并按照顺序重新排列，最后只保留特定数量的输入图像块。此模块将保留</a:t>
            </a:r>
            <a:r>
              <a:rPr lang="en-MY" altLang="zh-CN" dirty="0"/>
              <a:t>[</a:t>
            </a:r>
            <a:r>
              <a:rPr lang="en-MY" altLang="zh-CN" dirty="0" err="1"/>
              <a:t>cls</a:t>
            </a:r>
            <a:r>
              <a:rPr lang="en-MY" altLang="zh-CN" dirty="0"/>
              <a:t>]</a:t>
            </a:r>
            <a:r>
              <a:rPr lang="zh-CN" altLang="en-US" dirty="0"/>
              <a:t>嵌入令牌，并只在网络训练时正常运作。</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为了确定不同参数对网络性能的影响，表格是不同数据集在不同</a:t>
            </a:r>
            <a:r>
              <a:rPr lang="en-MY" altLang="zh-CN" dirty="0"/>
              <a:t>rate(keep)</a:t>
            </a:r>
            <a:r>
              <a:rPr lang="zh-CN" altLang="en-US" dirty="0"/>
              <a:t>下的数据。数据显示性能变化幅度不大的前提下，训练时间与显存开销显著下降，但随着图像块保留数量的下降，其性能变化幅度较大。此外，此模块也遮挡行人重识别数据集。因此，为了保持两个目的之间的平衡，因此</a:t>
            </a:r>
            <a:r>
              <a:rPr lang="en-MY" altLang="zh-CN" dirty="0"/>
              <a:t>rate(keep)</a:t>
            </a:r>
            <a:r>
              <a:rPr lang="zh-CN" altLang="en-US" dirty="0"/>
              <a:t>将设定为</a:t>
            </a:r>
            <a:r>
              <a:rPr lang="en-MY" altLang="zh-CN" dirty="0"/>
              <a:t>0.7</a:t>
            </a:r>
            <a:r>
              <a:rPr lang="zh-CN" altLang="en-US" dirty="0"/>
              <a:t>。</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本文通过此模块所节省的训练时间、计算与显存开销，减少步长大小和提高图像解析度，对图像进行更为细致的分割，有助特征学习。</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通过减少步长大小，网络可以在训练时间更短，计算和显存开销更少的前提下达成与原网络相同的性能，或可以使用大致相同的训练时间和计算开销达成更高的性能。</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若同时减少步长大小和提高图像解析度，网络性能提升的前提下，训练时间和显存开销增加。为了在</a:t>
                </a:r>
                <a:r>
                  <a:rPr lang="zh-CN" altLang="en-US" b="1" dirty="0">
                    <a:solidFill>
                      <a:schemeClr val="accent2">
                        <a:lumMod val="75000"/>
                      </a:schemeClr>
                    </a:solidFill>
                  </a:rPr>
                  <a:t>性能、训练时间与计算开销达成平衡</a:t>
                </a:r>
                <a:r>
                  <a:rPr lang="zh-CN" altLang="en-US" dirty="0"/>
                  <a:t>，最终网络参数固定在</a:t>
                </a:r>
                <a14:m>
                  <m:oMath xmlns:m="http://schemas.openxmlformats.org/officeDocument/2006/math">
                    <m:sSub>
                      <m:sSubPr>
                        <m:ctrlPr>
                          <a:rPr lang="en-US" altLang="en-US" i="1">
                            <a:latin typeface="Cambria Math" panose="02040503050406030204" pitchFamily="18" charset="0"/>
                            <a:ea typeface="宋体" panose="02010600030101010101" pitchFamily="2" charset="-122"/>
                            <a:cs typeface="Times New Roman" panose="02020603050405020304" pitchFamily="18" charset="0"/>
                          </a:rPr>
                        </m:ctrlPr>
                      </m:sSubPr>
                      <m:e>
                        <m:r>
                          <a:rPr lang="en-MY" altLang="en-US" i="1">
                            <a:latin typeface="Cambria Math" panose="02040503050406030204" pitchFamily="18" charset="0"/>
                            <a:ea typeface="宋体" panose="02010600030101010101" pitchFamily="2" charset="-122"/>
                            <a:cs typeface="Times New Roman" panose="02020603050405020304" pitchFamily="18" charset="0"/>
                          </a:rPr>
                          <m:t>𝑟𝑎𝑡𝑒</m:t>
                        </m:r>
                      </m:e>
                      <m:sub>
                        <m:r>
                          <a:rPr lang="en-MY" altLang="en-US" i="1">
                            <a:latin typeface="Cambria Math" panose="02040503050406030204" pitchFamily="18" charset="0"/>
                            <a:ea typeface="宋体" panose="02010600030101010101" pitchFamily="2" charset="-122"/>
                            <a:cs typeface="Times New Roman" panose="02020603050405020304" pitchFamily="18" charset="0"/>
                          </a:rPr>
                          <m:t>𝑘𝑒𝑒𝑝</m:t>
                        </m:r>
                      </m:sub>
                    </m:sSub>
                    <m:r>
                      <a:rPr lang="en-MY" altLang="en-US" b="0" i="1" smtClean="0">
                        <a:latin typeface="Cambria Math" panose="02040503050406030204" pitchFamily="18" charset="0"/>
                        <a:ea typeface="宋体" panose="02010600030101010101" pitchFamily="2" charset="-122"/>
                        <a:cs typeface="Times New Roman" panose="02020603050405020304" pitchFamily="18" charset="0"/>
                      </a:rPr>
                      <m:t>=0.7</m:t>
                    </m:r>
                  </m:oMath>
                </a14:m>
                <a:r>
                  <a:rPr lang="zh-CN" altLang="en-US" dirty="0"/>
                  <a:t>， 步长大小</a:t>
                </a:r>
                <a:r>
                  <a:rPr lang="en-US" altLang="zh-CN" dirty="0"/>
                  <a:t>14</a:t>
                </a:r>
                <a:r>
                  <a:rPr lang="zh-CN" altLang="en-US" dirty="0"/>
                  <a:t>，图像解析度</a:t>
                </a:r>
                <a:r>
                  <a:rPr lang="en-US" altLang="zh-CN" dirty="0"/>
                  <a:t>384×128</a:t>
                </a:r>
                <a:r>
                  <a:rPr lang="zh-CN" altLang="en-US" dirty="0"/>
                  <a:t>。</a:t>
                </a: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49D11614-B1B4-4A7E-8484-D6D067AF106D}"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介绍输入图像块全尺寸增强模块。行人图像受复杂的背景信息的干扰，因此过滤这些干扰是重要工作之一。我们可以事先对行人图像进行假设，但这些假设并无法完全适应现实环境。因此，本文的思路为网络动态调整需要</a:t>
            </a:r>
            <a:r>
              <a:rPr lang="zh-CN" altLang="en-US" sz="1200" kern="100" dirty="0">
                <a:solidFill>
                  <a:schemeClr val="tx1"/>
                </a:solidFill>
                <a:effectLst/>
                <a:latin typeface="微软雅黑" panose="020B0503020204020204" pitchFamily="34" charset="-122"/>
                <a:ea typeface="微软雅黑" panose="020B0503020204020204" pitchFamily="34" charset="-122"/>
              </a:rPr>
              <a:t>着重关注的区域，减弱其他背景噪音对特征提取的影响。</a:t>
            </a:r>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此模块输入为不包含各个信息的输入图像块序列。此模块的可学习张量大小与输入图像块序列一致，并且初始值为</a:t>
            </a:r>
            <a:r>
              <a:rPr lang="en-MY" altLang="zh-CN" dirty="0"/>
              <a:t>1</a:t>
            </a:r>
            <a:r>
              <a:rPr lang="zh-CN" altLang="en-US" dirty="0"/>
              <a:t>。最后，可学习张量和输入图像块序列做哈达玛积，作为新的输入图像块序列。输入图像块序列分为信息量少，背景噪音和信息量大的输入图像块，对不同的图像块会乘上不同值，以降低或增强图像块的网络影响力。此模块增强特征表示能力，降低噪音影响。</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根据上述数据，此模块在多个数据集中有效提升网络性能。此外，本文通过实验观察输入图像块随机屏蔽模块对此模块的影响。实验结果表明被屏蔽的图像块越多，则模块所带来的性能提升越明显。随着</a:t>
            </a:r>
            <a:r>
              <a:rPr lang="zh-CN" altLang="en-US" b="1" dirty="0">
                <a:solidFill>
                  <a:schemeClr val="accent2">
                    <a:lumMod val="75000"/>
                  </a:schemeClr>
                </a:solidFill>
              </a:rPr>
              <a:t>图像块数量的减少</a:t>
            </a:r>
            <a:r>
              <a:rPr lang="zh-CN" altLang="en-US" dirty="0"/>
              <a:t>和</a:t>
            </a:r>
            <a:r>
              <a:rPr lang="zh-CN" altLang="en-US" b="1" dirty="0">
                <a:solidFill>
                  <a:schemeClr val="accent2">
                    <a:lumMod val="75000"/>
                  </a:schemeClr>
                </a:solidFill>
              </a:rPr>
              <a:t>位置分布上的分散</a:t>
            </a:r>
            <a:r>
              <a:rPr lang="zh-CN" altLang="en-US" dirty="0"/>
              <a:t>，可学习张量的变化更加明显，进而更容易突出含有重要信息的图像块。</a:t>
            </a:r>
          </a:p>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宋体" panose="02010600030101010101" pitchFamily="2" charset="-122"/>
                <a:ea typeface="宋体" panose="02010600030101010101" pitchFamily="2" charset="-122"/>
              </a:rPr>
              <a:t>主流行人重识别网络着重于主要身体部位，而忽视其他次要身体部位。为了让网络关注次要身体部位，研究人员提出多个基于局部身体部位和姿势的网络，分割不同身体部位并分别进行特征学习，但这些方法需要额外身体姿势信息。因此本文思路为对特征图直接进行部分特征屏蔽，</a:t>
            </a:r>
            <a:r>
              <a:rPr lang="zh-CN" altLang="en-US" sz="1200" kern="100" dirty="0">
                <a:solidFill>
                  <a:schemeClr val="tx1"/>
                </a:solidFill>
                <a:effectLst/>
                <a:latin typeface="微软雅黑" panose="020B0503020204020204" pitchFamily="34" charset="-122"/>
                <a:ea typeface="微软雅黑" panose="020B0503020204020204" pitchFamily="34" charset="-122"/>
              </a:rPr>
              <a:t>删除相同语义的身体部位，提取局部区域特征。</a:t>
            </a:r>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像块数量是纵向图像块数量和横向图像块数量的乘积，而特征图掩膜的纵向图像块数量取决于高度比。特征图掩膜横向图像块数量保持不变。计算特征图掩膜大小后，模块随机选择纵向起点，并屏蔽相关模块。此模块</a:t>
            </a:r>
            <a:r>
              <a:rPr lang="zh-CN" altLang="en-US" sz="1200" kern="100" dirty="0">
                <a:solidFill>
                  <a:schemeClr val="tx1"/>
                </a:solidFill>
                <a:effectLst/>
                <a:latin typeface="微软雅黑" panose="020B0503020204020204" pitchFamily="34" charset="-122"/>
                <a:ea typeface="微软雅黑" panose="020B0503020204020204" pitchFamily="34" charset="-122"/>
              </a:rPr>
              <a:t>不屏蔽</a:t>
            </a:r>
            <a:r>
              <a:rPr lang="en-US" altLang="zh-CN" sz="1200" kern="1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r>
              <a:rPr lang="en-US" altLang="zh-CN" sz="1200" kern="100" dirty="0" err="1">
                <a:solidFill>
                  <a:schemeClr val="tx1"/>
                </a:solidFill>
                <a:latin typeface="Arial" panose="020B0604020202020204" pitchFamily="34" charset="0"/>
                <a:ea typeface="微软雅黑" panose="020B0503020204020204" pitchFamily="34" charset="-122"/>
                <a:cs typeface="Arial" panose="020B0604020202020204" pitchFamily="34" charset="0"/>
              </a:rPr>
              <a:t>cls</a:t>
            </a:r>
            <a:r>
              <a:rPr lang="en-US" altLang="zh-CN" sz="1200" kern="1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r>
              <a:rPr lang="zh-CN" altLang="en-US" sz="1200" kern="100" dirty="0">
                <a:solidFill>
                  <a:schemeClr val="tx1"/>
                </a:solidFill>
                <a:latin typeface="微软雅黑" panose="020B0503020204020204" pitchFamily="34" charset="-122"/>
                <a:ea typeface="微软雅黑" panose="020B0503020204020204" pitchFamily="34" charset="-122"/>
              </a:rPr>
              <a:t>嵌入令牌，以保留</a:t>
            </a:r>
            <a:r>
              <a:rPr lang="zh-CN" altLang="en-US" sz="1200" kern="100" dirty="0">
                <a:solidFill>
                  <a:schemeClr val="tx1"/>
                </a:solidFill>
                <a:effectLst/>
                <a:latin typeface="微软雅黑" panose="020B0503020204020204" pitchFamily="34" charset="-122"/>
                <a:ea typeface="微软雅黑" panose="020B0503020204020204" pitchFamily="34" charset="-122"/>
              </a:rPr>
              <a:t>全局特征。</a:t>
            </a:r>
            <a:endParaRPr lang="en-MY" altLang="zh-CN" sz="1200" kern="100" dirty="0">
              <a:solidFill>
                <a:schemeClr val="tx1"/>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此模块于</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确定不同参数对网络性能的影响，表格是不同数据集在不同高度比下的数据。实验数据表明各个不同的数据集适用于不同的参数，都有效提升网络性能。此外，此模块对遮挡行人重识别数据集效果更好。在遮挡行人重识别中，高度比需适当降低，避免屏蔽更多行人特征，降低网络性能。</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本文继续针对行人图像遮挡提出解改进方案。通过计算可得出信息量较多与较少区域的位置。尽管如此，信息量较小的特征存在行人辅助信息，因此不能直接删除。本文</a:t>
            </a:r>
            <a:r>
              <a:rPr lang="zh-CN" altLang="en-US" sz="1200" kern="100" dirty="0">
                <a:solidFill>
                  <a:schemeClr val="tx1"/>
                </a:solidFill>
                <a:effectLst/>
                <a:latin typeface="微软雅黑" panose="020B0503020204020204" pitchFamily="34" charset="-122"/>
                <a:ea typeface="微软雅黑" panose="020B0503020204020204" pitchFamily="34" charset="-122"/>
              </a:rPr>
              <a:t>利用输出特征序列块空间相关性，提取更具辨识度的特征，降低背景噪音。</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首先，此模块将输出特征序列分为</a:t>
            </a:r>
            <a:r>
              <a:rPr lang="en-MY" altLang="zh-CN" dirty="0"/>
              <a:t>4</a:t>
            </a:r>
            <a:r>
              <a:rPr lang="zh-CN" altLang="en-US" dirty="0"/>
              <a:t>等分的分支序列，其中第一个和第四个序列分别是头尾序列。之后，头尾序列乘上小于</a:t>
            </a:r>
            <a:r>
              <a:rPr lang="en-MY" altLang="zh-CN" dirty="0"/>
              <a:t>1</a:t>
            </a:r>
            <a:r>
              <a:rPr lang="zh-CN" altLang="en-US" dirty="0"/>
              <a:t>的</a:t>
            </a:r>
            <a:r>
              <a:rPr lang="zh-CN" altLang="en-US" sz="1200" kern="100" dirty="0">
                <a:solidFill>
                  <a:schemeClr val="tx1"/>
                </a:solidFill>
                <a:effectLst/>
                <a:latin typeface="微软雅黑" panose="020B0503020204020204" pitchFamily="34" charset="-122"/>
                <a:ea typeface="微软雅黑" panose="020B0503020204020204" pitchFamily="34" charset="-122"/>
              </a:rPr>
              <a:t>特征融合比例，降低头尾特征序列对输出的影响。之后，头尾序列分别与</a:t>
            </a:r>
            <a:r>
              <a:rPr lang="zh-CN" altLang="en-US" sz="1200" kern="100" dirty="0">
                <a:solidFill>
                  <a:schemeClr val="tx1"/>
                </a:solidFill>
                <a:latin typeface="微软雅黑" panose="020B0503020204020204" pitchFamily="34" charset="-122"/>
                <a:ea typeface="微软雅黑" panose="020B0503020204020204" pitchFamily="34" charset="-122"/>
              </a:rPr>
              <a:t>第二序列和第三序列相加，形成新的头尾序列。最后，新的头尾特征序列与两个主要序列和</a:t>
            </a:r>
            <a:r>
              <a:rPr lang="en-US" altLang="zh-CN" sz="1200" kern="100" dirty="0">
                <a:solidFill>
                  <a:schemeClr val="tx1"/>
                </a:solidFill>
                <a:latin typeface="Times New Roman" panose="02020603050405020304" pitchFamily="18" charset="0"/>
                <a:ea typeface="宋体" panose="02010600030101010101" pitchFamily="2" charset="-122"/>
              </a:rPr>
              <a:t>[</a:t>
            </a:r>
            <a:r>
              <a:rPr lang="en-US" altLang="zh-CN" sz="1200" kern="100" dirty="0" err="1">
                <a:solidFill>
                  <a:schemeClr val="tx1"/>
                </a:solidFill>
                <a:latin typeface="Times New Roman" panose="02020603050405020304" pitchFamily="18" charset="0"/>
                <a:ea typeface="宋体" panose="02010600030101010101" pitchFamily="2" charset="-122"/>
              </a:rPr>
              <a:t>cls</a:t>
            </a:r>
            <a:r>
              <a:rPr lang="en-US" altLang="zh-CN" sz="1200" kern="100" dirty="0">
                <a:solidFill>
                  <a:schemeClr val="tx1"/>
                </a:solidFill>
                <a:latin typeface="Times New Roman" panose="02020603050405020304" pitchFamily="18" charset="0"/>
                <a:ea typeface="宋体" panose="02010600030101010101" pitchFamily="2" charset="-122"/>
              </a:rPr>
              <a:t>]</a:t>
            </a:r>
            <a:r>
              <a:rPr lang="zh-CN" altLang="en-US" sz="1200" kern="100" dirty="0">
                <a:solidFill>
                  <a:schemeClr val="tx1"/>
                </a:solidFill>
                <a:latin typeface="微软雅黑" panose="020B0503020204020204" pitchFamily="34" charset="-122"/>
                <a:ea typeface="微软雅黑" panose="020B0503020204020204" pitchFamily="34" charset="-122"/>
              </a:rPr>
              <a:t>嵌入令牌进行拼接，形成新的输出特征序列。</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行人重识别任务是从多个无重叠视觉摄像头中捕捉行人图形，并提取行人特征，以此识别和检索行人身份。</a:t>
            </a:r>
            <a:endParaRPr lang="en-MY" altLang="zh-CN" dirty="0"/>
          </a:p>
          <a:p>
            <a:r>
              <a:rPr lang="zh-CN" altLang="en-US" dirty="0"/>
              <a:t>主要应用在人流量大的公共场所。</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行人重识别任务有很多挑战，如数据集总量不足和行人图像的变化，这些会造成行人信息减少，因此无法准确识别行人。</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为了解决上述问题，视觉</a:t>
            </a:r>
            <a:r>
              <a:rPr lang="en-MY" altLang="zh-CN" dirty="0"/>
              <a:t>Transformer</a:t>
            </a:r>
            <a:r>
              <a:rPr lang="zh-CN" altLang="en-US" dirty="0"/>
              <a:t>和辅助信息的使用是近期研究方向。尽管如此，视觉</a:t>
            </a:r>
            <a:r>
              <a:rPr lang="en-MY" altLang="zh-CN" dirty="0"/>
              <a:t>Transformer</a:t>
            </a:r>
            <a:r>
              <a:rPr lang="zh-CN" altLang="en-US" dirty="0"/>
              <a:t>面临计算与显存开销，训练时间较长的问题。此外，辅助信息的采集与网络处理让网络更复杂。</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因此，本文的研究意义在于解决上述两个难题。从学术层面来说，这些改进能减少过拟合，提高网络实时性能。从现实层面来说，这些改进能降低部署难度与成本，并提升环境可持续性。</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本文提出的行人重识别主要有三个重点，第一是基于</a:t>
            </a:r>
            <a:r>
              <a:rPr lang="en-MY" altLang="zh-CN" dirty="0"/>
              <a:t>V</a:t>
            </a:r>
            <a:r>
              <a:rPr lang="en-US" altLang="zh-CN" dirty="0" err="1"/>
              <a:t>iT</a:t>
            </a:r>
            <a:r>
              <a:rPr lang="zh-CN" altLang="en-US" dirty="0"/>
              <a:t>的行人重识别网络。本文使用</a:t>
            </a:r>
            <a:r>
              <a:rPr lang="en-MY" altLang="zh-CN" dirty="0" err="1"/>
              <a:t>TransReID</a:t>
            </a:r>
            <a:r>
              <a:rPr lang="zh-CN" altLang="en-US" dirty="0"/>
              <a:t>作为基线网络，并在此基础上添加各个模块。第二是数据增强模块，提升网络效率，降低背景噪音，第三是特征融合模块，以加强输出特征序列中信息量多的特征的影响</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本文的基线网络</a:t>
            </a:r>
            <a:r>
              <a:rPr lang="en-MY" altLang="zh-CN" dirty="0" err="1"/>
              <a:t>TransReID</a:t>
            </a:r>
            <a:r>
              <a:rPr lang="zh-CN" altLang="en-US" dirty="0"/>
              <a:t>有以下几项创新点。第一为部分重叠的图像块，以保留图像块之间的局部相邻结构。第二为在输入图像序列中添加视觉信息编码，包含非视觉信息，以学习与这些信息无关的行人特征。第三为特征块重排序模块，对输出特征进行移位和随机排序与重组，为网络引入额外扰动。</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本文的研究方向包括以上四个，分别是提升网络效率、降低背景噪音、增强局部区域特征学习和增强输出特征之间的空间相关性。前三个方向可以通过数据增强来完成，而第四个则通过特征融合与重构完成。</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样式1">
    <p:spTree>
      <p:nvGrpSpPr>
        <p:cNvPr id="1" name=""/>
        <p:cNvGrpSpPr/>
        <p:nvPr/>
      </p:nvGrpSpPr>
      <p:grpSpPr>
        <a:xfrm>
          <a:off x="0" y="0"/>
          <a:ext cx="0" cy="0"/>
          <a:chOff x="0" y="0"/>
          <a:chExt cx="0" cy="0"/>
        </a:xfrm>
      </p:grpSpPr>
      <p:pic>
        <p:nvPicPr>
          <p:cNvPr id="15" name="图形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0652" y="409802"/>
            <a:ext cx="2612072" cy="686742"/>
          </a:xfrm>
          <a:prstGeom prst="rect">
            <a:avLst/>
          </a:prstGeom>
        </p:spPr>
      </p:pic>
      <p:pic>
        <p:nvPicPr>
          <p:cNvPr id="10" name="图片 9"/>
          <p:cNvPicPr>
            <a:picLocks noChangeAspect="1"/>
          </p:cNvPicPr>
          <p:nvPr userDrawn="1"/>
        </p:nvPicPr>
        <p:blipFill rotWithShape="1">
          <a:blip r:embed="rId4">
            <a:extLst>
              <a:ext uri="{28A0092B-C50C-407E-A947-70E740481C1C}">
                <a14:useLocalDpi xmlns:a14="http://schemas.microsoft.com/office/drawing/2010/main" val="0"/>
              </a:ext>
            </a:extLst>
          </a:blip>
          <a:srcRect t="9366" b="6251"/>
          <a:stretch>
            <a:fillRect/>
          </a:stretch>
        </p:blipFill>
        <p:spPr>
          <a:xfrm rot="10800000">
            <a:off x="-1" y="0"/>
            <a:ext cx="12192001" cy="6858000"/>
          </a:xfrm>
          <a:prstGeom prst="rect">
            <a:avLst/>
          </a:prstGeom>
          <a:scene3d>
            <a:camera prst="orthographicFront">
              <a:rot lat="0" lon="10800000" rev="0"/>
            </a:camera>
            <a:lightRig rig="threePt" dir="t"/>
          </a:scene3d>
        </p:spPr>
      </p:pic>
      <p:pic>
        <p:nvPicPr>
          <p:cNvPr id="11" name="图形 10"/>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18058" y="5832702"/>
            <a:ext cx="2612072" cy="68674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6">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4" name="Titre 11"/>
          <p:cNvSpPr txBox="1"/>
          <p:nvPr userDrawn="1"/>
        </p:nvSpPr>
        <p:spPr>
          <a:xfrm>
            <a:off x="10087730" y="6247075"/>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5" name="直接连接符 14"/>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24" name="矩形 23"/>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grpSp>
        <p:nvGrpSpPr>
          <p:cNvPr id="26" name="组合 25"/>
          <p:cNvGrpSpPr/>
          <p:nvPr userDrawn="1"/>
        </p:nvGrpSpPr>
        <p:grpSpPr>
          <a:xfrm>
            <a:off x="9057832" y="3429000"/>
            <a:ext cx="2101020" cy="2015089"/>
            <a:chOff x="1048224" y="3047028"/>
            <a:chExt cx="2862843" cy="2991505"/>
          </a:xfrm>
        </p:grpSpPr>
        <p:sp>
          <p:nvSpPr>
            <p:cNvPr id="27" name="矩形 26"/>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8" name="矩形 27"/>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9" name="图形 2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7">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9" name="矩形 18"/>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a:off x="1105110" y="3429000"/>
            <a:ext cx="2101020" cy="2015089"/>
            <a:chOff x="1048224" y="3047028"/>
            <a:chExt cx="2862843" cy="2991505"/>
          </a:xfrm>
        </p:grpSpPr>
        <p:sp>
          <p:nvSpPr>
            <p:cNvPr id="21" name="矩形 2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sp>
        <p:nvSpPr>
          <p:cNvPr id="30" name="Titre 11"/>
          <p:cNvSpPr txBox="1"/>
          <p:nvPr userDrawn="1"/>
        </p:nvSpPr>
        <p:spPr>
          <a:xfrm>
            <a:off x="10108341" y="4001201"/>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31" name="图形 30"/>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7"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8" name="Rectangle 4"/>
          <p:cNvSpPr/>
          <p:nvPr userDrawn="1"/>
        </p:nvSpPr>
        <p:spPr>
          <a:xfrm rot="5400000">
            <a:off x="843469" y="6472093"/>
            <a:ext cx="249299" cy="522514"/>
          </a:xfrm>
          <a:prstGeom prst="rect">
            <a:avLst/>
          </a:prstGeom>
          <a:solidFill>
            <a:srgbClr val="BD9F68"/>
          </a:solidFill>
          <a:ln>
            <a:noFill/>
          </a:ln>
          <a:effectLst/>
        </p:spPr>
        <p:txBody>
          <a:bodyPr rtlCol="0" anchor="ctr"/>
          <a:lstStyle/>
          <a:p>
            <a:pPr algn="ctr"/>
            <a:endParaRPr lang="fr-FR" dirty="0"/>
          </a:p>
        </p:txBody>
      </p:sp>
      <p:sp>
        <p:nvSpPr>
          <p:cNvPr id="9" name="Titre 11"/>
          <p:cNvSpPr txBox="1"/>
          <p:nvPr userDrawn="1"/>
        </p:nvSpPr>
        <p:spPr>
          <a:xfrm>
            <a:off x="579323" y="6222186"/>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0" name="Rectangle 4"/>
          <p:cNvSpPr/>
          <p:nvPr userDrawn="1"/>
        </p:nvSpPr>
        <p:spPr>
          <a:xfrm rot="5400000">
            <a:off x="8880730" y="4253593"/>
            <a:ext cx="4686300" cy="522514"/>
          </a:xfrm>
          <a:prstGeom prst="rect">
            <a:avLst/>
          </a:prstGeom>
          <a:solidFill>
            <a:srgbClr val="BD9F68"/>
          </a:solidFill>
          <a:ln>
            <a:noFill/>
          </a:ln>
          <a:effectLst/>
        </p:spPr>
        <p:txBody>
          <a:bodyPr rtlCol="0" anchor="ctr"/>
          <a:lstStyle/>
          <a:p>
            <a:pPr algn="ctr"/>
            <a:endParaRPr lang="fr-FR" dirty="0"/>
          </a:p>
        </p:txBody>
      </p:sp>
      <p:sp>
        <p:nvSpPr>
          <p:cNvPr id="11" name="right-quote-sign_36811"/>
          <p:cNvSpPr>
            <a:spLocks noChangeAspect="1"/>
          </p:cNvSpPr>
          <p:nvPr userDrawn="1"/>
        </p:nvSpPr>
        <p:spPr bwMode="auto">
          <a:xfrm>
            <a:off x="10589311" y="1075716"/>
            <a:ext cx="872412" cy="846136"/>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C0CDD8">
              <a:alpha val="74902"/>
            </a:srgbClr>
          </a:solidFill>
          <a:ln>
            <a:noFill/>
          </a:ln>
        </p:spPr>
      </p:sp>
      <p:sp>
        <p:nvSpPr>
          <p:cNvPr id="14" name="文本框 13"/>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9"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10" name="矩形: 折角 9"/>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2"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3"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6"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1"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4"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矩形: 折角 11"/>
          <p:cNvSpPr/>
          <p:nvPr userDrawn="1"/>
        </p:nvSpPr>
        <p:spPr>
          <a:xfrm>
            <a:off x="4887338"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折角 12"/>
          <p:cNvSpPr/>
          <p:nvPr userDrawn="1"/>
        </p:nvSpPr>
        <p:spPr>
          <a:xfrm>
            <a:off x="4781411"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折角 13"/>
          <p:cNvSpPr/>
          <p:nvPr userDrawn="1"/>
        </p:nvSpPr>
        <p:spPr>
          <a:xfrm>
            <a:off x="8314397"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折角 14"/>
          <p:cNvSpPr/>
          <p:nvPr userDrawn="1"/>
        </p:nvSpPr>
        <p:spPr>
          <a:xfrm>
            <a:off x="8208470"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7"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3" name="矩形: 折角 12"/>
          <p:cNvSpPr/>
          <p:nvPr userDrawn="1"/>
        </p:nvSpPr>
        <p:spPr>
          <a:xfrm>
            <a:off x="6722162"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userDrawn="1"/>
        </p:nvSpPr>
        <p:spPr>
          <a:xfrm>
            <a:off x="6616235"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4"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3"/>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re 11"/>
          <p:cNvSpPr txBox="1"/>
          <p:nvPr userDrawn="1"/>
        </p:nvSpPr>
        <p:spPr>
          <a:xfrm>
            <a:off x="5707203" y="4527373"/>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solidFill>
                  <a:schemeClr val="bg1"/>
                </a:solidFill>
              </a:rPr>
              <a:t>S J T U</a:t>
            </a:r>
          </a:p>
        </p:txBody>
      </p:sp>
      <p:sp>
        <p:nvSpPr>
          <p:cNvPr id="10" name="Rectangle 4"/>
          <p:cNvSpPr/>
          <p:nvPr userDrawn="1"/>
        </p:nvSpPr>
        <p:spPr>
          <a:xfrm rot="5400000">
            <a:off x="4762500" y="1072241"/>
            <a:ext cx="2667000" cy="522514"/>
          </a:xfrm>
          <a:prstGeom prst="rect">
            <a:avLst/>
          </a:prstGeom>
          <a:solidFill>
            <a:srgbClr val="BD9F68"/>
          </a:solidFill>
          <a:ln>
            <a:noFill/>
          </a:ln>
          <a:effectLst/>
        </p:spPr>
        <p:txBody>
          <a:bodyPr rtlCol="0" anchor="ctr"/>
          <a:lstStyle/>
          <a:p>
            <a:pPr algn="ctr"/>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1"/>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9474" y="2397668"/>
            <a:ext cx="2813049" cy="739581"/>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样式2">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1" y="0"/>
            <a:ext cx="12192001"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652" y="409802"/>
            <a:ext cx="2612072" cy="68674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b="-103"/>
          <a:stretch>
            <a:fillRect/>
          </a:stretch>
        </p:blipFill>
        <p:spPr>
          <a:xfrm>
            <a:off x="-1" y="0"/>
            <a:ext cx="6464305" cy="6865039"/>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838" r="60362"/>
          <a:stretch>
            <a:fillRect/>
          </a:stretch>
        </p:blipFill>
        <p:spPr>
          <a:xfrm>
            <a:off x="-46915" y="-7039"/>
            <a:ext cx="6506204" cy="6865039"/>
          </a:xfrm>
          <a:prstGeom prst="rect">
            <a:avLst/>
          </a:prstGeom>
        </p:spPr>
      </p:pic>
      <p:sp>
        <p:nvSpPr>
          <p:cNvPr id="9" name="Titre 11"/>
          <p:cNvSpPr txBox="1"/>
          <p:nvPr userDrawn="1"/>
        </p:nvSpPr>
        <p:spPr>
          <a:xfrm>
            <a:off x="2153500" y="4501568"/>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10" name="Titre 11"/>
          <p:cNvSpPr txBox="1"/>
          <p:nvPr userDrawn="1"/>
        </p:nvSpPr>
        <p:spPr>
          <a:xfrm>
            <a:off x="2153500" y="5518334"/>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4"/>
          <p:cNvSpPr/>
          <p:nvPr userDrawn="1"/>
        </p:nvSpPr>
        <p:spPr>
          <a:xfrm rot="5400000">
            <a:off x="6949820" y="617587"/>
            <a:ext cx="1757679" cy="522514"/>
          </a:xfrm>
          <a:prstGeom prst="rect">
            <a:avLst/>
          </a:prstGeom>
          <a:solidFill>
            <a:srgbClr val="BD9F68"/>
          </a:solidFill>
          <a:ln>
            <a:noFill/>
          </a:ln>
          <a:effectLst/>
        </p:spPr>
        <p:txBody>
          <a:bodyPr rtlCol="0" anchor="ctr"/>
          <a:lstStyle/>
          <a:p>
            <a:pPr algn="ctr"/>
            <a:endParaRPr lang="fr-FR"/>
          </a:p>
        </p:txBody>
      </p:sp>
      <p:sp>
        <p:nvSpPr>
          <p:cNvPr id="12" name="Rectangle 10"/>
          <p:cNvSpPr/>
          <p:nvPr userDrawn="1"/>
        </p:nvSpPr>
        <p:spPr>
          <a:xfrm rot="5400000">
            <a:off x="7766974" y="5359354"/>
            <a:ext cx="123373" cy="522514"/>
          </a:xfrm>
          <a:prstGeom prst="rect">
            <a:avLst/>
          </a:prstGeom>
          <a:solidFill>
            <a:srgbClr val="BD9F68"/>
          </a:solidFill>
          <a:ln>
            <a:noFill/>
          </a:ln>
          <a:effectLst/>
        </p:spPr>
        <p:txBody>
          <a:bodyPr rtlCol="0" anchor="ctr"/>
          <a:lstStyle/>
          <a:p>
            <a:pPr algn="ctr"/>
            <a:endParaRPr lang="fr-FR"/>
          </a:p>
        </p:txBody>
      </p:sp>
      <p:sp>
        <p:nvSpPr>
          <p:cNvPr id="13" name="Titre 11"/>
          <p:cNvSpPr txBox="1"/>
          <p:nvPr userDrawn="1"/>
        </p:nvSpPr>
        <p:spPr>
          <a:xfrm>
            <a:off x="7460475" y="5904146"/>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2" name="矩形 11"/>
          <p:cNvSpPr/>
          <p:nvPr userDrawn="1"/>
        </p:nvSpPr>
        <p:spPr>
          <a:xfrm>
            <a:off x="0" y="-18081"/>
            <a:ext cx="12192000" cy="3759647"/>
          </a:xfrm>
          <a:prstGeom prst="rect">
            <a:avLst/>
          </a:prstGeom>
          <a:solidFill>
            <a:srgbClr val="063A6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re 11"/>
          <p:cNvSpPr txBox="1"/>
          <p:nvPr userDrawn="1"/>
        </p:nvSpPr>
        <p:spPr>
          <a:xfrm>
            <a:off x="5707204" y="3940267"/>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5"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pic>
        <p:nvPicPr>
          <p:cNvPr id="16" name="图形 1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Rectangle 4"/>
          <p:cNvSpPr/>
          <p:nvPr userDrawn="1"/>
        </p:nvSpPr>
        <p:spPr>
          <a:xfrm rot="5400000">
            <a:off x="6893651" y="1453244"/>
            <a:ext cx="34290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546465" y="4891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239966" y="5436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855" y="0"/>
            <a:ext cx="4523595" cy="6880962"/>
          </a:xfrm>
          <a:prstGeom prst="rect">
            <a:avLst/>
          </a:prstGeom>
          <a:solidFill>
            <a:srgbClr val="BD9F68">
              <a:alpha val="54902"/>
            </a:srgbClr>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2">
    <p:spTree>
      <p:nvGrpSpPr>
        <p:cNvPr id="1" name=""/>
        <p:cNvGrpSpPr/>
        <p:nvPr/>
      </p:nvGrpSpPr>
      <p:grpSpPr>
        <a:xfrm>
          <a:off x="0" y="0"/>
          <a:ext cx="0" cy="0"/>
          <a:chOff x="0" y="0"/>
          <a:chExt cx="0" cy="0"/>
        </a:xfrm>
      </p:grpSpPr>
      <p:sp>
        <p:nvSpPr>
          <p:cNvPr id="7" name="Rectangle 4"/>
          <p:cNvSpPr/>
          <p:nvPr userDrawn="1"/>
        </p:nvSpPr>
        <p:spPr>
          <a:xfrm rot="5400000">
            <a:off x="8157740" y="424544"/>
            <a:ext cx="13716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781854" y="5399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475355" y="5944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14" y="0"/>
            <a:ext cx="4506686" cy="6858000"/>
          </a:xfrm>
          <a:prstGeom prst="rect">
            <a:avLst/>
          </a:prstGeom>
          <a:solidFill>
            <a:srgbClr val="063A6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4629861" y="0"/>
            <a:ext cx="0" cy="685800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rot="10800000">
            <a:off x="3502343" y="3711471"/>
            <a:ext cx="2133676" cy="1949776"/>
            <a:chOff x="1003727" y="3047028"/>
            <a:chExt cx="2907340" cy="2894544"/>
          </a:xfrm>
        </p:grpSpPr>
        <p:sp>
          <p:nvSpPr>
            <p:cNvPr id="14" name="矩形 13"/>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5" name="矩形 14"/>
            <p:cNvSpPr/>
            <p:nvPr/>
          </p:nvSpPr>
          <p:spPr>
            <a:xfrm>
              <a:off x="1003727" y="3047028"/>
              <a:ext cx="88997" cy="2894544"/>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7" name="矩形 6"/>
          <p:cNvSpPr/>
          <p:nvPr userDrawn="1"/>
        </p:nvSpPr>
        <p:spPr>
          <a:xfrm>
            <a:off x="0" y="-18082"/>
            <a:ext cx="12192000" cy="3778644"/>
          </a:xfrm>
          <a:prstGeom prst="rect">
            <a:avLst/>
          </a:prstGeom>
          <a:solidFill>
            <a:srgbClr val="BD9F6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sp>
        <p:nvSpPr>
          <p:cNvPr id="9" name="Titre 11"/>
          <p:cNvSpPr txBox="1"/>
          <p:nvPr userDrawn="1"/>
        </p:nvSpPr>
        <p:spPr>
          <a:xfrm>
            <a:off x="5727815" y="479020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目录2">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8409" b="38568"/>
          <a:stretch>
            <a:fillRect/>
          </a:stretch>
        </p:blipFill>
        <p:spPr>
          <a:xfrm>
            <a:off x="0" y="12700"/>
            <a:ext cx="12192000" cy="4318000"/>
          </a:xfrm>
          <a:prstGeom prst="rect">
            <a:avLst/>
          </a:pr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l="838" r="60362" b="21026"/>
          <a:stretch>
            <a:fillRect/>
          </a:stretch>
        </p:blipFill>
        <p:spPr>
          <a:xfrm>
            <a:off x="0" y="0"/>
            <a:ext cx="12192000" cy="4324182"/>
          </a:xfrm>
          <a:prstGeom prst="rect">
            <a:avLst/>
          </a:prstGeom>
        </p:spPr>
      </p:pic>
      <p:sp>
        <p:nvSpPr>
          <p:cNvPr id="7" name="Titre 11"/>
          <p:cNvSpPr txBox="1"/>
          <p:nvPr userDrawn="1"/>
        </p:nvSpPr>
        <p:spPr>
          <a:xfrm>
            <a:off x="1699409" y="2582043"/>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8" name="Titre 11"/>
          <p:cNvSpPr txBox="1"/>
          <p:nvPr userDrawn="1"/>
        </p:nvSpPr>
        <p:spPr>
          <a:xfrm>
            <a:off x="1699409" y="3598809"/>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4"/>
          <p:cNvSpPr/>
          <p:nvPr userDrawn="1"/>
        </p:nvSpPr>
        <p:spPr>
          <a:xfrm rot="5400000">
            <a:off x="1523037" y="971215"/>
            <a:ext cx="2437257" cy="522514"/>
          </a:xfrm>
          <a:prstGeom prst="rect">
            <a:avLst/>
          </a:prstGeom>
          <a:solidFill>
            <a:srgbClr val="BD9F68"/>
          </a:solidFill>
          <a:ln>
            <a:noFill/>
          </a:ln>
          <a:effectLst/>
        </p:spPr>
        <p:txBody>
          <a:bodyPr rtlCol="0" anchor="ctr"/>
          <a:lstStyle/>
          <a:p>
            <a:pPr algn="ctr"/>
            <a:endParaRPr lang="fr-FR"/>
          </a:p>
        </p:txBody>
      </p:sp>
      <p:sp>
        <p:nvSpPr>
          <p:cNvPr id="10" name="Titre 11"/>
          <p:cNvSpPr txBox="1"/>
          <p:nvPr userDrawn="1"/>
        </p:nvSpPr>
        <p:spPr>
          <a:xfrm>
            <a:off x="2352870" y="44770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5">
    <p:spTree>
      <p:nvGrpSpPr>
        <p:cNvPr id="1" name=""/>
        <p:cNvGrpSpPr/>
        <p:nvPr/>
      </p:nvGrpSpPr>
      <p:grpSpPr>
        <a:xfrm>
          <a:off x="0" y="0"/>
          <a:ext cx="0" cy="0"/>
          <a:chOff x="0" y="0"/>
          <a:chExt cx="0" cy="0"/>
        </a:xfrm>
      </p:grpSpPr>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3" name="日期占位符 2"/>
          <p:cNvSpPr>
            <a:spLocks noGrp="1"/>
          </p:cNvSpPr>
          <p:nvPr>
            <p:ph type="dt" sz="half" idx="10"/>
          </p:nvPr>
        </p:nvSpPr>
        <p:spPr/>
        <p:txBody>
          <a:bodyPr/>
          <a:lstStyle/>
          <a:p>
            <a:fld id="{11DEB40B-E238-4CDB-B950-9FF881645F21}" type="datetimeFigureOut">
              <a:rPr lang="zh-CN" altLang="en-US" smtClean="0"/>
              <a:t>2023/5/30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0" name="矩形 9"/>
          <p:cNvSpPr/>
          <p:nvPr userDrawn="1"/>
        </p:nvSpPr>
        <p:spPr>
          <a:xfrm>
            <a:off x="0" y="0"/>
            <a:ext cx="12192000" cy="3760563"/>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p:nvPr userDrawn="1"/>
        </p:nvSpPr>
        <p:spPr>
          <a:xfrm rot="5400000">
            <a:off x="627116" y="1053193"/>
            <a:ext cx="2628900" cy="522514"/>
          </a:xfrm>
          <a:prstGeom prst="rect">
            <a:avLst/>
          </a:prstGeom>
          <a:solidFill>
            <a:srgbClr val="BD9F68"/>
          </a:solidFill>
          <a:ln>
            <a:noFill/>
          </a:ln>
          <a:effectLst/>
        </p:spPr>
        <p:txBody>
          <a:bodyPr rtlCol="0" anchor="ctr"/>
          <a:lstStyle/>
          <a:p>
            <a:pPr algn="ctr"/>
            <a:endParaRPr lang="fr-FR"/>
          </a:p>
        </p:txBody>
      </p:sp>
      <p:sp>
        <p:nvSpPr>
          <p:cNvPr id="17" name="Titre 11"/>
          <p:cNvSpPr txBox="1"/>
          <p:nvPr userDrawn="1"/>
        </p:nvSpPr>
        <p:spPr>
          <a:xfrm>
            <a:off x="1552770" y="40154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8" name="直接连接符 17"/>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9057832" y="3429000"/>
            <a:ext cx="2101020" cy="2015089"/>
            <a:chOff x="1048224" y="3047028"/>
            <a:chExt cx="2862843" cy="2991505"/>
          </a:xfrm>
        </p:grpSpPr>
        <p:sp>
          <p:nvSpPr>
            <p:cNvPr id="20" name="矩形 19"/>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1" name="矩形 20"/>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2" name="图形 2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40B-E238-4CDB-B950-9FF881645F21}" type="datetimeFigureOut">
              <a:rPr lang="zh-CN" altLang="en-US" smtClean="0"/>
              <a:t>2023/5/30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3A1B-DC52-4EB9-83FB-24D135C8BB4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6.pn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35.png"/><Relationship Id="rId5" Type="http://schemas.openxmlformats.org/officeDocument/2006/relationships/image" Target="../media/image1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46.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jpeg"/><Relationship Id="rId18" Type="http://schemas.openxmlformats.org/officeDocument/2006/relationships/image" Target="../media/image58.pn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49.jpeg"/><Relationship Id="rId12" Type="http://schemas.openxmlformats.org/officeDocument/2006/relationships/image" Target="../media/image54.jpeg"/><Relationship Id="rId17" Type="http://schemas.openxmlformats.org/officeDocument/2006/relationships/image" Target="../media/image64.png"/><Relationship Id="rId2" Type="http://schemas.openxmlformats.org/officeDocument/2006/relationships/notesSlide" Target="../notesSlides/notesSlide23.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jpeg"/><Relationship Id="rId15" Type="http://schemas.openxmlformats.org/officeDocument/2006/relationships/image" Target="../media/image57.jpeg"/><Relationship Id="rId10" Type="http://schemas.openxmlformats.org/officeDocument/2006/relationships/image" Target="../media/image52.jpeg"/><Relationship Id="rId19" Type="http://schemas.openxmlformats.org/officeDocument/2006/relationships/image" Target="../media/image66.png"/><Relationship Id="rId4" Type="http://schemas.openxmlformats.org/officeDocument/2006/relationships/image" Target="../media/image46.jpeg"/><Relationship Id="rId9" Type="http://schemas.openxmlformats.org/officeDocument/2006/relationships/image" Target="../media/image51.jpeg"/><Relationship Id="rId14" Type="http://schemas.openxmlformats.org/officeDocument/2006/relationships/image" Target="../media/image56.jpeg"/><Relationship Id="rId22"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59.jpe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7.xml"/><Relationship Id="rId7" Type="http://schemas.openxmlformats.org/officeDocument/2006/relationships/image" Target="../media/image7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28.xml"/><Relationship Id="rId5" Type="http://schemas.openxmlformats.org/officeDocument/2006/relationships/slideLayout" Target="../slideLayouts/slideLayout12.xml"/><Relationship Id="rId10" Type="http://schemas.openxmlformats.org/officeDocument/2006/relationships/image" Target="../media/image79.png"/><Relationship Id="rId4" Type="http://schemas.openxmlformats.org/officeDocument/2006/relationships/tags" Target="../tags/tag8.xml"/><Relationship Id="rId9" Type="http://schemas.openxmlformats.org/officeDocument/2006/relationships/tags" Target="../tags/tag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29.xml"/><Relationship Id="rId4"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31.xml"/><Relationship Id="rId5" Type="http://schemas.openxmlformats.org/officeDocument/2006/relationships/slideLayout" Target="../slideLayouts/slideLayout12.xml"/><Relationship Id="rId4" Type="http://schemas.openxmlformats.org/officeDocument/2006/relationships/tags" Target="../tags/tag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3637069" y="4765573"/>
            <a:ext cx="2010696" cy="461665"/>
          </a:xfrm>
          <a:prstGeom prst="rect">
            <a:avLst/>
          </a:prstGeom>
          <a:noFill/>
        </p:spPr>
        <p:txBody>
          <a:bodyPr wrap="square">
            <a:spAutoFit/>
          </a:bodyPr>
          <a:lstStyle/>
          <a:p>
            <a:r>
              <a:rPr lang="en-US" altLang="zh-CN" sz="2400" dirty="0">
                <a:solidFill>
                  <a:schemeClr val="bg1">
                    <a:lumMod val="85000"/>
                  </a:schemeClr>
                </a:solidFill>
                <a:latin typeface="微软雅黑" panose="020B0503020204020204" pitchFamily="34" charset="-122"/>
                <a:ea typeface="微软雅黑" panose="020B0503020204020204" pitchFamily="34" charset="-122"/>
              </a:rPr>
              <a:t>2023 </a:t>
            </a:r>
            <a:r>
              <a:rPr lang="zh-CN" altLang="en-US" sz="2400" dirty="0">
                <a:solidFill>
                  <a:schemeClr val="bg1">
                    <a:lumMod val="85000"/>
                  </a:schemeClr>
                </a:solidFill>
                <a:latin typeface="微软雅黑" panose="020B0503020204020204" pitchFamily="34" charset="-122"/>
                <a:ea typeface="微软雅黑" panose="020B0503020204020204" pitchFamily="34" charset="-122"/>
              </a:rPr>
              <a:t>年 </a:t>
            </a:r>
            <a:r>
              <a:rPr lang="en-US" altLang="zh-CN" sz="2400" dirty="0">
                <a:solidFill>
                  <a:schemeClr val="bg1">
                    <a:lumMod val="85000"/>
                  </a:schemeClr>
                </a:solidFill>
                <a:latin typeface="微软雅黑" panose="020B0503020204020204" pitchFamily="34" charset="-122"/>
                <a:ea typeface="微软雅黑" panose="020B0503020204020204" pitchFamily="34" charset="-122"/>
              </a:rPr>
              <a:t>5 </a:t>
            </a:r>
            <a:r>
              <a:rPr lang="zh-CN" altLang="en-US" sz="2400" dirty="0">
                <a:solidFill>
                  <a:schemeClr val="bg1">
                    <a:lumMod val="85000"/>
                  </a:schemeClr>
                </a:solidFill>
                <a:latin typeface="微软雅黑" panose="020B0503020204020204" pitchFamily="34" charset="-122"/>
                <a:ea typeface="微软雅黑" panose="020B0503020204020204" pitchFamily="34" charset="-122"/>
              </a:rPr>
              <a:t>月</a:t>
            </a:r>
          </a:p>
        </p:txBody>
      </p:sp>
      <p:sp>
        <p:nvSpPr>
          <p:cNvPr id="23" name="Titre 11"/>
          <p:cNvSpPr txBox="1"/>
          <p:nvPr/>
        </p:nvSpPr>
        <p:spPr>
          <a:xfrm>
            <a:off x="604520" y="2212465"/>
            <a:ext cx="5043245" cy="158856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5400" b="1" dirty="0">
                <a:solidFill>
                  <a:schemeClr val="bg1"/>
                </a:solidFill>
                <a:latin typeface="微软雅黑" panose="020B0503020204020204" pitchFamily="34" charset="-122"/>
                <a:ea typeface="微软雅黑" panose="020B0503020204020204" pitchFamily="34" charset="-122"/>
              </a:rPr>
              <a:t>基于深度学习的</a:t>
            </a:r>
            <a:endParaRPr lang="en-MY" altLang="zh-CN" sz="5400" b="1" dirty="0">
              <a:solidFill>
                <a:schemeClr val="bg1"/>
              </a:solidFill>
              <a:latin typeface="微软雅黑" panose="020B0503020204020204" pitchFamily="34" charset="-122"/>
              <a:ea typeface="微软雅黑" panose="020B0503020204020204" pitchFamily="34" charset="-122"/>
            </a:endParaRPr>
          </a:p>
          <a:p>
            <a:r>
              <a:rPr lang="zh-CN" altLang="en-US" sz="5400" b="1" dirty="0">
                <a:solidFill>
                  <a:schemeClr val="bg1"/>
                </a:solidFill>
                <a:latin typeface="微软雅黑" panose="020B0503020204020204" pitchFamily="34" charset="-122"/>
                <a:ea typeface="微软雅黑" panose="020B0503020204020204" pitchFamily="34" charset="-122"/>
              </a:rPr>
              <a:t>行人</a:t>
            </a:r>
            <a:r>
              <a:rPr lang="en-MY" altLang="zh-CN" sz="5400" b="1" dirty="0" err="1">
                <a:solidFill>
                  <a:schemeClr val="bg1"/>
                </a:solidFill>
                <a:latin typeface="微软雅黑" panose="020B0503020204020204" pitchFamily="34" charset="-122"/>
                <a:ea typeface="微软雅黑" panose="020B0503020204020204" pitchFamily="34" charset="-122"/>
              </a:rPr>
              <a:t>ReID</a:t>
            </a:r>
            <a:endParaRPr lang="fr-FR" sz="5400" dirty="0">
              <a:solidFill>
                <a:schemeClr val="bg1"/>
              </a:solidFill>
              <a:latin typeface="微软雅黑" panose="020B0503020204020204" pitchFamily="34" charset="-122"/>
              <a:ea typeface="微软雅黑" panose="020B0503020204020204" pitchFamily="34" charset="-122"/>
            </a:endParaRPr>
          </a:p>
        </p:txBody>
      </p:sp>
      <p:sp>
        <p:nvSpPr>
          <p:cNvPr id="2" name="文本框 19"/>
          <p:cNvSpPr txBox="1"/>
          <p:nvPr/>
        </p:nvSpPr>
        <p:spPr>
          <a:xfrm>
            <a:off x="702256" y="4765574"/>
            <a:ext cx="2404738" cy="461665"/>
          </a:xfrm>
          <a:prstGeom prst="rect">
            <a:avLst/>
          </a:prstGeom>
          <a:noFill/>
        </p:spPr>
        <p:txBody>
          <a:bodyPr wrap="square">
            <a:spAutoFit/>
          </a:bodyPr>
          <a:lstStyle/>
          <a:p>
            <a:pPr algn="just"/>
            <a:r>
              <a:rPr lang="zh-CN" altLang="en-US" sz="2400" dirty="0">
                <a:solidFill>
                  <a:schemeClr val="bg1">
                    <a:lumMod val="85000"/>
                  </a:schemeClr>
                </a:solidFill>
                <a:latin typeface="微软雅黑" panose="020B0503020204020204" pitchFamily="34" charset="-122"/>
                <a:ea typeface="微软雅黑" panose="020B0503020204020204" pitchFamily="34" charset="-122"/>
              </a:rPr>
              <a:t>指导老师：周越</a:t>
            </a:r>
          </a:p>
        </p:txBody>
      </p:sp>
      <p:sp>
        <p:nvSpPr>
          <p:cNvPr id="4" name="TextBox 3">
            <a:extLst>
              <a:ext uri="{FF2B5EF4-FFF2-40B4-BE49-F238E27FC236}">
                <a16:creationId xmlns:a16="http://schemas.microsoft.com/office/drawing/2014/main" id="{40A0C9DF-3928-A8D5-932E-C79FEE9B1FFF}"/>
              </a:ext>
            </a:extLst>
          </p:cNvPr>
          <p:cNvSpPr txBox="1"/>
          <p:nvPr/>
        </p:nvSpPr>
        <p:spPr>
          <a:xfrm>
            <a:off x="703860" y="4303909"/>
            <a:ext cx="6096000" cy="461665"/>
          </a:xfrm>
          <a:prstGeom prst="rect">
            <a:avLst/>
          </a:prstGeom>
          <a:noFill/>
        </p:spPr>
        <p:txBody>
          <a:bodyPr wrap="square">
            <a:spAutoFit/>
          </a:bodyPr>
          <a:lstStyle/>
          <a:p>
            <a:pPr algn="just"/>
            <a:r>
              <a:rPr lang="zh-CN" altLang="en-US" sz="2400" dirty="0">
                <a:solidFill>
                  <a:schemeClr val="bg1">
                    <a:lumMod val="85000"/>
                  </a:schemeClr>
                </a:solidFill>
                <a:latin typeface="微软雅黑" panose="020B0503020204020204" pitchFamily="34" charset="-122"/>
                <a:ea typeface="微软雅黑" panose="020B0503020204020204" pitchFamily="34" charset="-122"/>
              </a:rPr>
              <a:t>汇报人：陈敬彦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sym typeface="+mn-ea"/>
              </a:rPr>
              <a:t>本文研究内容概述</a:t>
            </a:r>
            <a:endParaRPr lang="zh-CN" altLang="en-US" sz="2800" b="1" dirty="0">
              <a:latin typeface="微软雅黑" panose="020B0503020204020204" pitchFamily="34" charset="-122"/>
              <a:ea typeface="微软雅黑" panose="020B0503020204020204" pitchFamily="34" charset="-122"/>
            </a:endParaRPr>
          </a:p>
        </p:txBody>
      </p:sp>
      <p:pic>
        <p:nvPicPr>
          <p:cNvPr id="11" name="Picture 10" descr="A picture containing text, screenshot, slot machine, desig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17" y="1842595"/>
            <a:ext cx="6275875" cy="4047454"/>
          </a:xfrm>
          <a:prstGeom prst="rect">
            <a:avLst/>
          </a:prstGeom>
        </p:spPr>
      </p:pic>
      <p:sp>
        <p:nvSpPr>
          <p:cNvPr id="13" name="文本框 15"/>
          <p:cNvSpPr txBox="1"/>
          <p:nvPr/>
        </p:nvSpPr>
        <p:spPr>
          <a:xfrm>
            <a:off x="1382820" y="1234241"/>
            <a:ext cx="4392668" cy="452945"/>
          </a:xfrm>
          <a:prstGeom prst="rect">
            <a:avLst/>
          </a:prstGeom>
          <a:noFill/>
        </p:spPr>
        <p:txBody>
          <a:bodyPr wrap="square" rtlCol="0">
            <a:spAutoFit/>
          </a:bodyPr>
          <a:lstStyle/>
          <a:p>
            <a:pPr>
              <a:lnSpc>
                <a:spcPct val="130000"/>
              </a:lnSpc>
              <a:spcBef>
                <a:spcPts val="600"/>
              </a:spcBef>
            </a:pPr>
            <a:r>
              <a:rPr lang="zh-CN" altLang="en-US" sz="2000" b="1" dirty="0">
                <a:solidFill>
                  <a:srgbClr val="000000">
                    <a:lumMod val="75000"/>
                    <a:lumOff val="25000"/>
                  </a:srgbClr>
                </a:solidFill>
                <a:latin typeface="Arial" panose="020B0604020202020204"/>
                <a:ea typeface="微软雅黑" panose="020B0503020204020204" pitchFamily="34" charset="-122"/>
              </a:rPr>
              <a:t>基于</a:t>
            </a:r>
            <a:r>
              <a:rPr lang="en-MY" altLang="zh-CN" sz="2000" b="1" dirty="0" err="1">
                <a:solidFill>
                  <a:srgbClr val="000000">
                    <a:lumMod val="75000"/>
                    <a:lumOff val="25000"/>
                  </a:srgbClr>
                </a:solidFill>
                <a:latin typeface="Arial" panose="020B0604020202020204"/>
                <a:ea typeface="微软雅黑" panose="020B0503020204020204" pitchFamily="34" charset="-122"/>
              </a:rPr>
              <a:t>ViT</a:t>
            </a:r>
            <a:r>
              <a:rPr lang="zh-CN" altLang="en-US" sz="2000" b="1" dirty="0">
                <a:solidFill>
                  <a:srgbClr val="000000">
                    <a:lumMod val="75000"/>
                    <a:lumOff val="25000"/>
                  </a:srgbClr>
                </a:solidFill>
                <a:latin typeface="Arial" panose="020B0604020202020204"/>
                <a:ea typeface="微软雅黑" panose="020B0503020204020204" pitchFamily="34" charset="-122"/>
              </a:rPr>
              <a:t>的行人重识别网络</a:t>
            </a:r>
            <a:r>
              <a:rPr lang="en-MY" altLang="zh-CN" sz="2000" b="1" dirty="0" err="1">
                <a:solidFill>
                  <a:srgbClr val="000000">
                    <a:lumMod val="75000"/>
                    <a:lumOff val="25000"/>
                  </a:srgbClr>
                </a:solidFill>
                <a:latin typeface="Arial" panose="020B0604020202020204"/>
                <a:ea typeface="微软雅黑" panose="020B0503020204020204" pitchFamily="34" charset="-122"/>
              </a:rPr>
              <a:t>TransReID</a:t>
            </a:r>
            <a:endParaRPr lang="en-MY"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 name="组合 3"/>
          <p:cNvGrpSpPr/>
          <p:nvPr/>
        </p:nvGrpSpPr>
        <p:grpSpPr>
          <a:xfrm>
            <a:off x="6724676" y="1101156"/>
            <a:ext cx="3564294" cy="5253566"/>
            <a:chOff x="6016172" y="1738302"/>
            <a:chExt cx="4300555" cy="3887798"/>
          </a:xfrm>
        </p:grpSpPr>
        <p:sp>
          <p:nvSpPr>
            <p:cNvPr id="15"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折角 13"/>
            <p:cNvSpPr/>
            <p:nvPr/>
          </p:nvSpPr>
          <p:spPr>
            <a:xfrm>
              <a:off x="6016172"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 name="Oval 22"/>
          <p:cNvSpPr/>
          <p:nvPr/>
        </p:nvSpPr>
        <p:spPr>
          <a:xfrm>
            <a:off x="1709329" y="5301679"/>
            <a:ext cx="4646645" cy="866968"/>
          </a:xfrm>
          <a:prstGeom prst="ellipse">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Oval 23"/>
          <p:cNvSpPr/>
          <p:nvPr/>
        </p:nvSpPr>
        <p:spPr>
          <a:xfrm>
            <a:off x="5369037" y="4434711"/>
            <a:ext cx="1391840" cy="866968"/>
          </a:xfrm>
          <a:prstGeom prst="ellipse">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 name="Oval 24"/>
          <p:cNvSpPr/>
          <p:nvPr/>
        </p:nvSpPr>
        <p:spPr>
          <a:xfrm>
            <a:off x="2933476" y="1761583"/>
            <a:ext cx="3533280" cy="1966356"/>
          </a:xfrm>
          <a:prstGeom prst="ellipse">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文本框 14"/>
          <p:cNvSpPr txBox="1"/>
          <p:nvPr/>
        </p:nvSpPr>
        <p:spPr>
          <a:xfrm>
            <a:off x="6910606" y="1687792"/>
            <a:ext cx="3027459" cy="1124667"/>
          </a:xfrm>
          <a:prstGeom prst="rect">
            <a:avLst/>
          </a:prstGeom>
          <a:noFill/>
        </p:spPr>
        <p:txBody>
          <a:bodyPr wrap="square" rtlCol="0">
            <a:spAutoFit/>
          </a:bodyPr>
          <a:lstStyle/>
          <a:p>
            <a:pPr algn="just"/>
            <a:r>
              <a:rPr lang="zh-CN" altLang="en-US" sz="2000" b="1" kern="100" dirty="0">
                <a:effectLst/>
                <a:latin typeface="微软雅黑" panose="020B0503020204020204" pitchFamily="34" charset="-122"/>
                <a:ea typeface="微软雅黑" panose="020B0503020204020204" pitchFamily="34" charset="-122"/>
              </a:rPr>
              <a:t>部分像素重叠的图像块</a:t>
            </a:r>
            <a:endParaRPr lang="en-MY" altLang="zh-CN" kern="100" dirty="0">
              <a:latin typeface="微软雅黑" panose="020B0503020204020204" pitchFamily="34" charset="-122"/>
              <a:ea typeface="微软雅黑" panose="020B0503020204020204" pitchFamily="34" charset="-122"/>
            </a:endParaRPr>
          </a:p>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rPr>
              <a:t>保留图像块之间的局部相邻结构。</a:t>
            </a:r>
          </a:p>
        </p:txBody>
      </p:sp>
      <p:sp>
        <p:nvSpPr>
          <p:cNvPr id="27" name="文本框 14"/>
          <p:cNvSpPr txBox="1"/>
          <p:nvPr/>
        </p:nvSpPr>
        <p:spPr>
          <a:xfrm>
            <a:off x="6910606" y="2939186"/>
            <a:ext cx="3027459" cy="2289216"/>
          </a:xfrm>
          <a:prstGeom prst="rect">
            <a:avLst/>
          </a:prstGeom>
          <a:noFill/>
        </p:spPr>
        <p:txBody>
          <a:bodyPr wrap="square" rtlCol="0">
            <a:spAutoFit/>
          </a:bodyPr>
          <a:lstStyle/>
          <a:p>
            <a:pPr algn="just"/>
            <a:r>
              <a:rPr lang="zh-CN" altLang="en-US" sz="2000" b="1" kern="100" dirty="0">
                <a:effectLst/>
                <a:latin typeface="微软雅黑" panose="020B0503020204020204" pitchFamily="34" charset="-122"/>
                <a:ea typeface="微软雅黑" panose="020B0503020204020204" pitchFamily="34" charset="-122"/>
              </a:rPr>
              <a:t>视觉信息编码</a:t>
            </a:r>
            <a:endParaRPr lang="en-MY" altLang="zh-CN" kern="100" dirty="0">
              <a:latin typeface="微软雅黑" panose="020B0503020204020204" pitchFamily="34" charset="-122"/>
              <a:ea typeface="微软雅黑" panose="020B0503020204020204" pitchFamily="34" charset="-122"/>
            </a:endParaRPr>
          </a:p>
          <a:p>
            <a:pPr marL="285750" indent="-285750" algn="just">
              <a:lnSpc>
                <a:spcPts val="3000"/>
              </a:lnSpc>
              <a:buFont typeface="Wingdings" panose="05000000000000000000" pitchFamily="2" charset="2"/>
              <a:buChar char="Ø"/>
            </a:pPr>
            <a:r>
              <a:rPr lang="zh-CN" altLang="en-US" dirty="0"/>
              <a:t>包含非视觉信息，如摄像头</a:t>
            </a:r>
            <a:r>
              <a:rPr lang="en-US" altLang="zh-CN" dirty="0"/>
              <a:t>ID</a:t>
            </a:r>
            <a:r>
              <a:rPr lang="zh-CN" altLang="en-US" dirty="0"/>
              <a:t> 和视点</a:t>
            </a:r>
            <a:endParaRPr lang="en-MY" altLang="zh-CN" dirty="0"/>
          </a:p>
          <a:p>
            <a:pPr marL="285750" indent="-285750" algn="just">
              <a:lnSpc>
                <a:spcPts val="3000"/>
              </a:lnSpc>
              <a:buFont typeface="Wingdings" panose="05000000000000000000" pitchFamily="2" charset="2"/>
              <a:buChar char="Ø"/>
            </a:pPr>
            <a:r>
              <a:rPr lang="zh-CN" altLang="en-US" dirty="0"/>
              <a:t>学习与摄像头和视点无关的人体特征表示，有效减轻学习特征偏差。</a:t>
            </a:r>
          </a:p>
        </p:txBody>
      </p:sp>
      <p:sp>
        <p:nvSpPr>
          <p:cNvPr id="29" name="文本框 14"/>
          <p:cNvSpPr txBox="1"/>
          <p:nvPr/>
        </p:nvSpPr>
        <p:spPr>
          <a:xfrm>
            <a:off x="6910605" y="1687186"/>
            <a:ext cx="3027459" cy="421282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特征块重排序模块</a:t>
            </a:r>
          </a:p>
          <a:p>
            <a:pPr marL="285750" indent="-285750" algn="just">
              <a:lnSpc>
                <a:spcPts val="3000"/>
              </a:lnSpc>
              <a:buFont typeface="Wingdings" panose="05000000000000000000" pitchFamily="2" charset="2"/>
              <a:buChar char="Ø"/>
            </a:pPr>
            <a:r>
              <a:rPr lang="zh-CN" altLang="en-US" dirty="0"/>
              <a:t>通过移位与随机排序的操作打乱特征序列，并将特征序列重组成四个部分，学习各个部分的细粒度局部特征。</a:t>
            </a:r>
            <a:endParaRPr lang="en-MY" altLang="zh-CN" dirty="0"/>
          </a:p>
          <a:p>
            <a:pPr marL="285750" indent="-285750" algn="just">
              <a:lnSpc>
                <a:spcPts val="3000"/>
              </a:lnSpc>
              <a:buFont typeface="Wingdings" panose="05000000000000000000" pitchFamily="2" charset="2"/>
              <a:buChar char="Ø"/>
            </a:pPr>
            <a:r>
              <a:rPr lang="zh-CN" altLang="en-US" dirty="0"/>
              <a:t>利用视觉</a:t>
            </a:r>
            <a:r>
              <a:rPr lang="en-US" altLang="zh-CN" dirty="0"/>
              <a:t>Transformer</a:t>
            </a:r>
            <a:r>
              <a:rPr lang="zh-CN" altLang="en-US" dirty="0"/>
              <a:t>的全局依赖性，为网络引入额外扰动，提高网络鲁棒性、抗干扰能力和特征辨识能力。</a:t>
            </a:r>
          </a:p>
        </p:txBody>
      </p:sp>
      <p:pic>
        <p:nvPicPr>
          <p:cNvPr id="3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20110" y="3890079"/>
            <a:ext cx="6369788" cy="2629988"/>
          </a:xfrm>
          <a:prstGeom prst="rect">
            <a:avLst/>
          </a:prstGeom>
          <a:solidFill>
            <a:schemeClr val="bg1"/>
          </a:solidFill>
          <a:ln>
            <a:noFill/>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7"/>
                                        </p:tgtEl>
                                      </p:cBhvr>
                                    </p:animEffect>
                                    <p:set>
                                      <p:cBhvr>
                                        <p:cTn id="29" dur="1" fill="hold">
                                          <p:stCondLst>
                                            <p:cond delay="499"/>
                                          </p:stCondLst>
                                        </p:cTn>
                                        <p:tgtEl>
                                          <p:spTgt spid="2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6" grpId="0"/>
      <p:bldP spid="26" grpId="1"/>
      <p:bldP spid="27" grpId="0"/>
      <p:bldP spid="27" grpId="1"/>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sym typeface="+mn-ea"/>
              </a:rPr>
              <a:t>本文研究内容概述</a:t>
            </a:r>
            <a:endParaRPr lang="zh-CN" altLang="en-US" sz="2800" b="1" dirty="0">
              <a:latin typeface="微软雅黑" panose="020B0503020204020204" pitchFamily="34" charset="-122"/>
              <a:ea typeface="微软雅黑" panose="020B0503020204020204" pitchFamily="34" charset="-122"/>
            </a:endParaRPr>
          </a:p>
        </p:txBody>
      </p:sp>
      <p:sp>
        <p:nvSpPr>
          <p:cNvPr id="2" name="矩形 32"/>
          <p:cNvSpPr/>
          <p:nvPr/>
        </p:nvSpPr>
        <p:spPr>
          <a:xfrm>
            <a:off x="2854130" y="1191898"/>
            <a:ext cx="1300480" cy="429895"/>
          </a:xfrm>
          <a:prstGeom prst="rect">
            <a:avLst/>
          </a:prstGeom>
        </p:spPr>
        <p:txBody>
          <a:bodyPr wrap="none">
            <a:spAutoFit/>
          </a:bodyPr>
          <a:lstStyle/>
          <a:p>
            <a:r>
              <a:rPr lang="zh-CN" altLang="en-US" sz="2200" b="1" dirty="0">
                <a:latin typeface="微软雅黑" panose="020B0503020204020204" pitchFamily="34" charset="-122"/>
                <a:ea typeface="微软雅黑" panose="020B0503020204020204" pitchFamily="34" charset="-122"/>
              </a:rPr>
              <a:t>研究方向</a:t>
            </a:r>
          </a:p>
        </p:txBody>
      </p:sp>
      <p:sp>
        <p:nvSpPr>
          <p:cNvPr id="3" name="圆角矩形 23"/>
          <p:cNvSpPr/>
          <p:nvPr/>
        </p:nvSpPr>
        <p:spPr>
          <a:xfrm>
            <a:off x="1526400" y="1772788"/>
            <a:ext cx="3955945" cy="646331"/>
          </a:xfrm>
          <a:prstGeom prst="roundRect">
            <a:avLst/>
          </a:prstGeom>
          <a:solidFill>
            <a:schemeClr val="bg1"/>
          </a:solidFill>
          <a:ln w="19050" cap="flat" cmpd="sng" algn="ctr">
            <a:solidFill>
              <a:srgbClr val="BD9F6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rPr>
              <a:t>提升网络效率，数据集正则化</a:t>
            </a:r>
          </a:p>
        </p:txBody>
      </p:sp>
      <p:sp>
        <p:nvSpPr>
          <p:cNvPr id="6" name="圆角矩形 23"/>
          <p:cNvSpPr/>
          <p:nvPr/>
        </p:nvSpPr>
        <p:spPr>
          <a:xfrm>
            <a:off x="1526398" y="2965718"/>
            <a:ext cx="3955945" cy="646331"/>
          </a:xfrm>
          <a:prstGeom prst="roundRect">
            <a:avLst/>
          </a:prstGeom>
          <a:solidFill>
            <a:schemeClr val="bg1"/>
          </a:solidFill>
          <a:ln w="19050" cap="flat" cmpd="sng" algn="ctr">
            <a:solidFill>
              <a:srgbClr val="BD9F6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rPr>
              <a:t>降低</a:t>
            </a:r>
            <a:r>
              <a:rPr kumimoji="1" dirty="0" err="1">
                <a:solidFill>
                  <a:schemeClr val="tx1"/>
                </a:solidFill>
                <a:latin typeface="微软雅黑" panose="020B0503020204020204" pitchFamily="34" charset="-122"/>
                <a:ea typeface="微软雅黑" panose="020B0503020204020204" pitchFamily="34" charset="-122"/>
              </a:rPr>
              <a:t>输入图像序列</a:t>
            </a:r>
            <a:r>
              <a:rPr kumimoji="1" lang="zh-CN" altLang="en-US" dirty="0">
                <a:solidFill>
                  <a:schemeClr val="tx1"/>
                </a:solidFill>
                <a:latin typeface="微软雅黑" panose="020B0503020204020204" pitchFamily="34" charset="-122"/>
                <a:ea typeface="微软雅黑" panose="020B0503020204020204" pitchFamily="34" charset="-122"/>
              </a:rPr>
              <a:t>的背景噪音</a:t>
            </a:r>
            <a:endParaRPr kumimoji="1" dirty="0">
              <a:solidFill>
                <a:srgbClr val="FF0000"/>
              </a:solidFill>
              <a:latin typeface="微软雅黑" panose="020B0503020204020204" pitchFamily="34" charset="-122"/>
              <a:ea typeface="微软雅黑" panose="020B0503020204020204" pitchFamily="34" charset="-122"/>
            </a:endParaRPr>
          </a:p>
        </p:txBody>
      </p:sp>
      <p:sp>
        <p:nvSpPr>
          <p:cNvPr id="7" name="圆角矩形 23"/>
          <p:cNvSpPr/>
          <p:nvPr/>
        </p:nvSpPr>
        <p:spPr>
          <a:xfrm>
            <a:off x="1526397" y="5271155"/>
            <a:ext cx="3955945" cy="646331"/>
          </a:xfrm>
          <a:prstGeom prst="roundRect">
            <a:avLst/>
          </a:prstGeom>
          <a:solidFill>
            <a:schemeClr val="bg1"/>
          </a:solidFill>
          <a:ln w="19050" cap="flat" cmpd="sng" algn="ctr">
            <a:solidFill>
              <a:srgbClr val="BD9F6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kumimoji="1" lang="zh-CN" altLang="en-US" dirty="0">
                <a:solidFill>
                  <a:schemeClr val="tx1"/>
                </a:solidFill>
                <a:latin typeface="微软雅黑" panose="020B0503020204020204" pitchFamily="34" charset="-122"/>
                <a:ea typeface="微软雅黑" panose="020B0503020204020204" pitchFamily="34" charset="-122"/>
              </a:rPr>
              <a:t>增强</a:t>
            </a:r>
            <a:r>
              <a:rPr lang="zh-CN" altLang="en-US" sz="1800" kern="100" dirty="0">
                <a:solidFill>
                  <a:schemeClr val="tx1"/>
                </a:solidFill>
                <a:effectLst/>
                <a:latin typeface="微软雅黑" panose="020B0503020204020204" pitchFamily="34" charset="-122"/>
                <a:ea typeface="微软雅黑" panose="020B0503020204020204" pitchFamily="34" charset="-122"/>
              </a:rPr>
              <a:t>特征序列内部之间的空间相关性</a:t>
            </a:r>
          </a:p>
        </p:txBody>
      </p:sp>
      <p:sp>
        <p:nvSpPr>
          <p:cNvPr id="8" name="圆角矩形 23"/>
          <p:cNvSpPr/>
          <p:nvPr/>
        </p:nvSpPr>
        <p:spPr>
          <a:xfrm>
            <a:off x="1526396" y="4091502"/>
            <a:ext cx="3955945" cy="646331"/>
          </a:xfrm>
          <a:prstGeom prst="roundRect">
            <a:avLst/>
          </a:prstGeom>
          <a:solidFill>
            <a:schemeClr val="bg1"/>
          </a:solidFill>
          <a:ln w="19050" cap="flat" cmpd="sng" algn="ctr">
            <a:solidFill>
              <a:srgbClr val="BD9F6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algn="ctr">
              <a:spcBef>
                <a:spcPts val="0"/>
              </a:spcBef>
              <a:spcAft>
                <a:spcPts val="0"/>
              </a:spcAft>
            </a:pPr>
            <a:r>
              <a:rPr lang="zh-CN" altLang="en-US" sz="1800" kern="100" dirty="0">
                <a:solidFill>
                  <a:schemeClr val="tx1"/>
                </a:solidFill>
                <a:effectLst/>
                <a:latin typeface="微软雅黑" panose="020B0503020204020204" pitchFamily="34" charset="-122"/>
                <a:ea typeface="微软雅黑" panose="020B0503020204020204" pitchFamily="34" charset="-122"/>
              </a:rPr>
              <a:t>增强局部区域的关注特征学习</a:t>
            </a:r>
          </a:p>
        </p:txBody>
      </p:sp>
      <p:sp>
        <p:nvSpPr>
          <p:cNvPr id="9" name="右箭头 18"/>
          <p:cNvSpPr/>
          <p:nvPr/>
        </p:nvSpPr>
        <p:spPr>
          <a:xfrm>
            <a:off x="5863507" y="1857793"/>
            <a:ext cx="1206429" cy="468939"/>
          </a:xfrm>
          <a:prstGeom prst="rightArrow">
            <a:avLst/>
          </a:prstGeom>
          <a:ln w="15875">
            <a:solidFill>
              <a:srgbClr val="BD9F68"/>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0" name="圆角矩形 23"/>
          <p:cNvSpPr/>
          <p:nvPr/>
        </p:nvSpPr>
        <p:spPr>
          <a:xfrm>
            <a:off x="7451103" y="1778659"/>
            <a:ext cx="2628214" cy="2959174"/>
          </a:xfrm>
          <a:prstGeom prst="roundRect">
            <a:avLst/>
          </a:prstGeom>
          <a:noFill/>
          <a:ln w="19050" cap="flat" cmpd="sng" algn="ctr">
            <a:solidFill>
              <a:srgbClr val="BD9F6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zh-CN" altLang="en-US" kern="100" dirty="0">
                <a:solidFill>
                  <a:schemeClr val="tx1"/>
                </a:solidFill>
                <a:effectLst/>
                <a:latin typeface="微软雅黑" panose="020B0503020204020204" pitchFamily="34" charset="-122"/>
                <a:ea typeface="微软雅黑" panose="020B0503020204020204" pitchFamily="34" charset="-122"/>
              </a:rPr>
              <a:t>基于数据增强的行人重识别网络</a:t>
            </a:r>
          </a:p>
        </p:txBody>
      </p:sp>
      <p:sp>
        <p:nvSpPr>
          <p:cNvPr id="12" name="右箭头 18"/>
          <p:cNvSpPr/>
          <p:nvPr/>
        </p:nvSpPr>
        <p:spPr>
          <a:xfrm>
            <a:off x="5863507" y="3050312"/>
            <a:ext cx="1206429" cy="468939"/>
          </a:xfrm>
          <a:prstGeom prst="rightArrow">
            <a:avLst/>
          </a:prstGeom>
          <a:ln w="15875">
            <a:solidFill>
              <a:srgbClr val="BD9F68"/>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9" name="圆角矩形 23"/>
          <p:cNvSpPr/>
          <p:nvPr/>
        </p:nvSpPr>
        <p:spPr>
          <a:xfrm>
            <a:off x="7451102" y="5271155"/>
            <a:ext cx="2628214" cy="646331"/>
          </a:xfrm>
          <a:prstGeom prst="roundRect">
            <a:avLst/>
          </a:prstGeom>
          <a:noFill/>
          <a:ln w="19050" cap="flat" cmpd="sng" algn="ctr">
            <a:solidFill>
              <a:srgbClr val="BD9F6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zh-CN" altLang="en-US" sz="1800" kern="100" dirty="0">
                <a:solidFill>
                  <a:schemeClr val="tx1"/>
                </a:solidFill>
                <a:effectLst/>
                <a:latin typeface="微软雅黑" panose="020B0503020204020204" pitchFamily="34" charset="-122"/>
                <a:ea typeface="微软雅黑" panose="020B0503020204020204" pitchFamily="34" charset="-122"/>
              </a:rPr>
              <a:t>输出特征融合与重构</a:t>
            </a:r>
          </a:p>
        </p:txBody>
      </p:sp>
      <p:sp>
        <p:nvSpPr>
          <p:cNvPr id="20" name="右箭头 18"/>
          <p:cNvSpPr/>
          <p:nvPr/>
        </p:nvSpPr>
        <p:spPr>
          <a:xfrm>
            <a:off x="5863507" y="4242831"/>
            <a:ext cx="1206429" cy="468939"/>
          </a:xfrm>
          <a:prstGeom prst="rightArrow">
            <a:avLst/>
          </a:prstGeom>
          <a:ln w="15875">
            <a:solidFill>
              <a:srgbClr val="BD9F68"/>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1" name="右箭头 18"/>
          <p:cNvSpPr/>
          <p:nvPr/>
        </p:nvSpPr>
        <p:spPr>
          <a:xfrm>
            <a:off x="5863507" y="5359851"/>
            <a:ext cx="1206429" cy="468939"/>
          </a:xfrm>
          <a:prstGeom prst="rightArrow">
            <a:avLst/>
          </a:prstGeom>
          <a:ln w="15875">
            <a:solidFill>
              <a:srgbClr val="BD9F68"/>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2" name="矩形 28"/>
          <p:cNvSpPr/>
          <p:nvPr/>
        </p:nvSpPr>
        <p:spPr>
          <a:xfrm>
            <a:off x="8114969" y="1191897"/>
            <a:ext cx="1300480" cy="429895"/>
          </a:xfrm>
          <a:prstGeom prst="rect">
            <a:avLst/>
          </a:prstGeom>
        </p:spPr>
        <p:txBody>
          <a:bodyPr wrap="none">
            <a:spAutoFit/>
          </a:bodyPr>
          <a:lstStyle/>
          <a:p>
            <a:r>
              <a:rPr lang="zh-CN" altLang="en-US" sz="2200" b="1" dirty="0">
                <a:latin typeface="微软雅黑" panose="020B0503020204020204" pitchFamily="34" charset="-122"/>
                <a:ea typeface="微软雅黑" panose="020B0503020204020204" pitchFamily="34" charset="-122"/>
              </a:rPr>
              <a:t>解决方法</a:t>
            </a:r>
            <a:endParaRPr lang="zh-CN" altLang="en-US"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sym typeface="+mn-ea"/>
              </a:rPr>
              <a:t>本文研究内容概述</a:t>
            </a:r>
            <a:endParaRPr lang="zh-CN" altLang="en-US" sz="2800" b="1" dirty="0">
              <a:latin typeface="微软雅黑" panose="020B0503020204020204" pitchFamily="34" charset="-122"/>
              <a:ea typeface="微软雅黑" panose="020B0503020204020204" pitchFamily="34" charset="-122"/>
            </a:endParaRPr>
          </a:p>
        </p:txBody>
      </p:sp>
      <p:pic>
        <p:nvPicPr>
          <p:cNvPr id="2" name="图片 4" descr="Proposed_Method"/>
          <p:cNvPicPr>
            <a:picLocks noChangeAspect="1"/>
          </p:cNvPicPr>
          <p:nvPr/>
        </p:nvPicPr>
        <p:blipFill>
          <a:blip r:embed="rId3"/>
          <a:stretch>
            <a:fillRect/>
          </a:stretch>
        </p:blipFill>
        <p:spPr>
          <a:xfrm>
            <a:off x="1859801" y="955250"/>
            <a:ext cx="8472398" cy="5694910"/>
          </a:xfrm>
          <a:prstGeom prst="rect">
            <a:avLst/>
          </a:prstGeom>
        </p:spPr>
      </p:pic>
      <p:sp>
        <p:nvSpPr>
          <p:cNvPr id="4" name="Oval 3"/>
          <p:cNvSpPr/>
          <p:nvPr/>
        </p:nvSpPr>
        <p:spPr>
          <a:xfrm>
            <a:off x="3657601" y="5299631"/>
            <a:ext cx="4395018" cy="472463"/>
          </a:xfrm>
          <a:prstGeom prst="ellipse">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Oval 5"/>
          <p:cNvSpPr/>
          <p:nvPr/>
        </p:nvSpPr>
        <p:spPr>
          <a:xfrm>
            <a:off x="3048001" y="4425233"/>
            <a:ext cx="5004618" cy="472463"/>
          </a:xfrm>
          <a:prstGeom prst="ellipse">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Rounded Corners 7"/>
          <p:cNvSpPr/>
          <p:nvPr/>
        </p:nvSpPr>
        <p:spPr>
          <a:xfrm>
            <a:off x="3255666" y="881251"/>
            <a:ext cx="4240404" cy="2334222"/>
          </a:xfrm>
          <a:prstGeom prst="roundRect">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sym typeface="+mn-ea"/>
              </a:rPr>
              <a:t>本文研究内容概述</a:t>
            </a:r>
            <a:endParaRPr lang="zh-CN" altLang="en-US" sz="2800" b="1" dirty="0">
              <a:latin typeface="微软雅黑" panose="020B0503020204020204" pitchFamily="34" charset="-122"/>
              <a:ea typeface="微软雅黑" panose="020B0503020204020204" pitchFamily="34" charset="-122"/>
            </a:endParaRPr>
          </a:p>
        </p:txBody>
      </p:sp>
      <p:sp>
        <p:nvSpPr>
          <p:cNvPr id="2" name="文本框 15"/>
          <p:cNvSpPr txBox="1"/>
          <p:nvPr/>
        </p:nvSpPr>
        <p:spPr>
          <a:xfrm>
            <a:off x="4747000" y="1533960"/>
            <a:ext cx="5445760" cy="1254061"/>
          </a:xfrm>
          <a:prstGeom prst="rect">
            <a:avLst/>
          </a:prstGeom>
          <a:noFill/>
        </p:spPr>
        <p:txBody>
          <a:bodyPr wrap="square" rtlCol="0">
            <a:spAutoFit/>
          </a:bodyPr>
          <a:lstStyle/>
          <a:p>
            <a:pPr>
              <a:lnSpc>
                <a:spcPct val="130000"/>
              </a:lnSpc>
              <a:spcBef>
                <a:spcPts val="600"/>
              </a:spcBef>
            </a:pPr>
            <a:r>
              <a:rPr lang="zh-CN" altLang="en-US" sz="2000" b="1" dirty="0">
                <a:solidFill>
                  <a:srgbClr val="000000">
                    <a:lumMod val="75000"/>
                    <a:lumOff val="25000"/>
                  </a:srgbClr>
                </a:solidFill>
                <a:latin typeface="微软雅黑" panose="020B0503020204020204" pitchFamily="34" charset="-122"/>
                <a:ea typeface="微软雅黑" panose="020B0503020204020204" pitchFamily="34" charset="-122"/>
              </a:rPr>
              <a:t>数据集介绍</a:t>
            </a:r>
          </a:p>
          <a:p>
            <a:pPr algn="just">
              <a:lnSpc>
                <a:spcPct val="130000"/>
              </a:lnSpc>
              <a:spcBef>
                <a:spcPts val="600"/>
              </a:spcBef>
            </a:pPr>
            <a:r>
              <a:rPr lang="zh-CN" altLang="en-US" sz="1800" kern="100" dirty="0">
                <a:effectLst/>
                <a:latin typeface="微软雅黑" panose="020B0503020204020204" pitchFamily="34" charset="-122"/>
                <a:ea typeface="微软雅黑" panose="020B0503020204020204" pitchFamily="34" charset="-122"/>
              </a:rPr>
              <a:t>本文采用</a:t>
            </a:r>
            <a:r>
              <a:rPr lang="en-MY" altLang="zh-CN" sz="1800" kern="100" dirty="0">
                <a:effectLst/>
                <a:latin typeface="微软雅黑" panose="020B0503020204020204" pitchFamily="34" charset="-122"/>
                <a:ea typeface="微软雅黑" panose="020B0503020204020204" pitchFamily="34" charset="-122"/>
              </a:rPr>
              <a:t>3</a:t>
            </a:r>
            <a:r>
              <a:rPr lang="zh-CN" altLang="en-US" sz="1800" kern="100" dirty="0">
                <a:effectLst/>
                <a:latin typeface="微软雅黑" panose="020B0503020204020204" pitchFamily="34" charset="-122"/>
                <a:ea typeface="微软雅黑" panose="020B0503020204020204" pitchFamily="34" charset="-122"/>
              </a:rPr>
              <a:t>个行人重识别数据集，其中包括遮挡行人重识别数据集</a:t>
            </a:r>
            <a:r>
              <a:rPr lang="en-MY" altLang="zh-CN" dirty="0">
                <a:latin typeface="Arial" panose="020B0604020202020204" pitchFamily="34" charset="0"/>
                <a:cs typeface="Arial" panose="020B0604020202020204" pitchFamily="34" charset="0"/>
              </a:rPr>
              <a:t>Occluded Duke</a:t>
            </a:r>
            <a:r>
              <a:rPr lang="zh-CN" altLang="en-US" sz="1800" kern="100" dirty="0">
                <a:effectLst/>
                <a:latin typeface="微软雅黑" panose="020B0503020204020204" pitchFamily="34" charset="-122"/>
                <a:ea typeface="微软雅黑" panose="020B0503020204020204" pitchFamily="34" charset="-122"/>
              </a:rPr>
              <a:t>。</a:t>
            </a:r>
          </a:p>
        </p:txBody>
      </p:sp>
      <p:graphicFrame>
        <p:nvGraphicFramePr>
          <p:cNvPr id="3" name="Table 2"/>
          <p:cNvGraphicFramePr>
            <a:graphicFrameLocks noGrp="1"/>
          </p:cNvGraphicFramePr>
          <p:nvPr/>
        </p:nvGraphicFramePr>
        <p:xfrm>
          <a:off x="4747000" y="3312359"/>
          <a:ext cx="5926388" cy="2011680"/>
        </p:xfrm>
        <a:graphic>
          <a:graphicData uri="http://schemas.openxmlformats.org/drawingml/2006/table">
            <a:tbl>
              <a:tblPr firstRow="1" bandRow="1">
                <a:tableStyleId>{00A15C55-8517-42AA-B614-E9B94910E393}</a:tableStyleId>
              </a:tblPr>
              <a:tblGrid>
                <a:gridCol w="1425508">
                  <a:extLst>
                    <a:ext uri="{9D8B030D-6E8A-4147-A177-3AD203B41FA5}">
                      <a16:colId xmlns:a16="http://schemas.microsoft.com/office/drawing/2014/main" val="20000"/>
                    </a:ext>
                  </a:extLst>
                </a:gridCol>
                <a:gridCol w="160528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tblGrid>
              <a:tr h="0">
                <a:tc>
                  <a:txBody>
                    <a:bodyPr/>
                    <a:lstStyle/>
                    <a:p>
                      <a:pPr algn="ctr"/>
                      <a:r>
                        <a:rPr lang="zh-CN" altLang="en-US" dirty="0"/>
                        <a:t>参数</a:t>
                      </a:r>
                    </a:p>
                  </a:txBody>
                  <a:tcPr anchor="ctr">
                    <a:solidFill>
                      <a:srgbClr val="BD9F68"/>
                    </a:solidFill>
                  </a:tcPr>
                </a:tc>
                <a:tc>
                  <a:txBody>
                    <a:bodyPr/>
                    <a:lstStyle/>
                    <a:p>
                      <a:pPr algn="ctr"/>
                      <a:r>
                        <a:rPr lang="en-MY" altLang="zh-CN" dirty="0" err="1">
                          <a:latin typeface="Arial" panose="020B0604020202020204" pitchFamily="34" charset="0"/>
                          <a:cs typeface="Arial" panose="020B0604020202020204" pitchFamily="34" charset="0"/>
                        </a:rPr>
                        <a:t>DukeMTMC-reID</a:t>
                      </a:r>
                      <a:endParaRPr lang="zh-CN" altLang="en-US" dirty="0">
                        <a:latin typeface="Arial" panose="020B0604020202020204" pitchFamily="34" charset="0"/>
                        <a:cs typeface="Arial" panose="020B0604020202020204" pitchFamily="34" charset="0"/>
                      </a:endParaRPr>
                    </a:p>
                  </a:txBody>
                  <a:tcPr anchor="ctr">
                    <a:solidFill>
                      <a:srgbClr val="BD9F68"/>
                    </a:solidFill>
                  </a:tcPr>
                </a:tc>
                <a:tc>
                  <a:txBody>
                    <a:bodyPr/>
                    <a:lstStyle/>
                    <a:p>
                      <a:pPr algn="ctr"/>
                      <a:r>
                        <a:rPr lang="en-MY" altLang="zh-CN" dirty="0">
                          <a:latin typeface="Arial" panose="020B0604020202020204" pitchFamily="34" charset="0"/>
                          <a:cs typeface="Arial" panose="020B0604020202020204" pitchFamily="34" charset="0"/>
                        </a:rPr>
                        <a:t>Market-1501</a:t>
                      </a:r>
                      <a:endParaRPr lang="zh-CN" altLang="en-US" dirty="0">
                        <a:latin typeface="Arial" panose="020B0604020202020204" pitchFamily="34" charset="0"/>
                        <a:cs typeface="Arial" panose="020B0604020202020204" pitchFamily="34" charset="0"/>
                      </a:endParaRPr>
                    </a:p>
                  </a:txBody>
                  <a:tcPr anchor="ctr">
                    <a:solidFill>
                      <a:srgbClr val="BD9F68"/>
                    </a:solidFill>
                  </a:tcPr>
                </a:tc>
                <a:tc>
                  <a:txBody>
                    <a:bodyPr/>
                    <a:lstStyle/>
                    <a:p>
                      <a:pPr algn="ctr"/>
                      <a:r>
                        <a:rPr lang="en-MY" altLang="zh-CN" dirty="0">
                          <a:latin typeface="Arial" panose="020B0604020202020204" pitchFamily="34" charset="0"/>
                          <a:cs typeface="Arial" panose="020B0604020202020204" pitchFamily="34" charset="0"/>
                        </a:rPr>
                        <a:t>Occluded Duke</a:t>
                      </a:r>
                      <a:endParaRPr lang="zh-CN" altLang="en-US" dirty="0">
                        <a:latin typeface="Arial" panose="020B0604020202020204" pitchFamily="34" charset="0"/>
                        <a:cs typeface="Arial" panose="020B0604020202020204" pitchFamily="34" charset="0"/>
                      </a:endParaRPr>
                    </a:p>
                  </a:txBody>
                  <a:tcPr anchor="ctr">
                    <a:solidFill>
                      <a:srgbClr val="BD9F68"/>
                    </a:solidFill>
                  </a:tcPr>
                </a:tc>
                <a:extLst>
                  <a:ext uri="{0D108BD9-81ED-4DB2-BD59-A6C34878D82A}">
                    <a16:rowId xmlns:a16="http://schemas.microsoft.com/office/drawing/2014/main" val="10000"/>
                  </a:ext>
                </a:extLst>
              </a:tr>
              <a:tr h="457200">
                <a:tc>
                  <a:txBody>
                    <a:bodyPr/>
                    <a:lstStyle/>
                    <a:p>
                      <a:pPr algn="ctr"/>
                      <a:r>
                        <a:rPr lang="zh-CN" altLang="en-US" dirty="0"/>
                        <a:t>总行人数量</a:t>
                      </a:r>
                    </a:p>
                  </a:txBody>
                  <a:tcPr anchor="ctr">
                    <a:solidFill>
                      <a:srgbClr val="D8C5A4"/>
                    </a:solidFill>
                  </a:tcPr>
                </a:tc>
                <a:tc>
                  <a:txBody>
                    <a:bodyPr/>
                    <a:lstStyle/>
                    <a:p>
                      <a:pPr algn="ctr"/>
                      <a:r>
                        <a:rPr lang="en-MY" altLang="zh-CN" dirty="0"/>
                        <a:t>1404</a:t>
                      </a:r>
                      <a:endParaRPr lang="zh-CN" altLang="en-US" dirty="0"/>
                    </a:p>
                  </a:txBody>
                  <a:tcPr anchor="ctr">
                    <a:solidFill>
                      <a:srgbClr val="D8C5A4"/>
                    </a:solidFill>
                  </a:tcPr>
                </a:tc>
                <a:tc>
                  <a:txBody>
                    <a:bodyPr/>
                    <a:lstStyle/>
                    <a:p>
                      <a:pPr algn="ctr"/>
                      <a:r>
                        <a:rPr lang="en-MY" altLang="zh-CN" dirty="0"/>
                        <a:t>1501</a:t>
                      </a:r>
                      <a:endParaRPr lang="zh-CN" altLang="en-US" dirty="0"/>
                    </a:p>
                  </a:txBody>
                  <a:tcPr anchor="ctr">
                    <a:solidFill>
                      <a:srgbClr val="D8C5A4"/>
                    </a:solidFill>
                  </a:tcPr>
                </a:tc>
                <a:tc>
                  <a:txBody>
                    <a:bodyPr/>
                    <a:lstStyle/>
                    <a:p>
                      <a:pPr algn="ctr"/>
                      <a:r>
                        <a:rPr lang="en-MY" altLang="zh-CN" dirty="0"/>
                        <a:t>1404</a:t>
                      </a:r>
                      <a:endParaRPr lang="zh-CN" altLang="en-US" dirty="0"/>
                    </a:p>
                  </a:txBody>
                  <a:tcPr anchor="ctr">
                    <a:solidFill>
                      <a:srgbClr val="D8C5A4"/>
                    </a:solidFill>
                  </a:tcPr>
                </a:tc>
                <a:extLst>
                  <a:ext uri="{0D108BD9-81ED-4DB2-BD59-A6C34878D82A}">
                    <a16:rowId xmlns:a16="http://schemas.microsoft.com/office/drawing/2014/main" val="10001"/>
                  </a:ext>
                </a:extLst>
              </a:tr>
              <a:tr h="457200">
                <a:tc>
                  <a:txBody>
                    <a:bodyPr/>
                    <a:lstStyle/>
                    <a:p>
                      <a:pPr algn="ctr"/>
                      <a:r>
                        <a:rPr lang="zh-CN" altLang="en-US" dirty="0"/>
                        <a:t>总图像数量</a:t>
                      </a:r>
                    </a:p>
                  </a:txBody>
                  <a:tcPr anchor="ctr">
                    <a:solidFill>
                      <a:srgbClr val="D8C5A4">
                        <a:alpha val="54902"/>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MY" sz="1800" kern="1200" dirty="0">
                          <a:solidFill>
                            <a:schemeClr val="dk1"/>
                          </a:solidFill>
                          <a:effectLst/>
                          <a:latin typeface="+mn-lt"/>
                          <a:ea typeface="+mn-ea"/>
                          <a:cs typeface="+mn-cs"/>
                        </a:rPr>
                        <a:t>36411</a:t>
                      </a:r>
                    </a:p>
                  </a:txBody>
                  <a:tcPr anchor="ctr">
                    <a:solidFill>
                      <a:srgbClr val="D8C5A4">
                        <a:alpha val="54902"/>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MY" sz="1800" kern="1200" dirty="0">
                          <a:solidFill>
                            <a:schemeClr val="dk1"/>
                          </a:solidFill>
                          <a:effectLst/>
                          <a:latin typeface="+mn-lt"/>
                          <a:ea typeface="+mn-ea"/>
                          <a:cs typeface="+mn-cs"/>
                        </a:rPr>
                        <a:t>32668</a:t>
                      </a:r>
                    </a:p>
                  </a:txBody>
                  <a:tcPr anchor="ctr">
                    <a:solidFill>
                      <a:srgbClr val="D8C5A4">
                        <a:alpha val="54902"/>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MY" sz="1800" kern="1200" dirty="0">
                          <a:solidFill>
                            <a:schemeClr val="dk1"/>
                          </a:solidFill>
                          <a:effectLst/>
                          <a:latin typeface="+mn-lt"/>
                          <a:ea typeface="+mn-ea"/>
                          <a:cs typeface="+mn-cs"/>
                        </a:rPr>
                        <a:t>35489</a:t>
                      </a:r>
                    </a:p>
                  </a:txBody>
                  <a:tcPr anchor="ctr">
                    <a:solidFill>
                      <a:srgbClr val="D8C5A4">
                        <a:alpha val="54902"/>
                      </a:srgbClr>
                    </a:solidFill>
                  </a:tcPr>
                </a:tc>
                <a:extLst>
                  <a:ext uri="{0D108BD9-81ED-4DB2-BD59-A6C34878D82A}">
                    <a16:rowId xmlns:a16="http://schemas.microsoft.com/office/drawing/2014/main" val="10002"/>
                  </a:ext>
                </a:extLst>
              </a:tr>
              <a:tr h="457200">
                <a:tc>
                  <a:txBody>
                    <a:bodyPr/>
                    <a:lstStyle/>
                    <a:p>
                      <a:pPr algn="ctr"/>
                      <a:r>
                        <a:rPr lang="zh-CN" altLang="en-US" dirty="0"/>
                        <a:t>摄像头数量</a:t>
                      </a:r>
                    </a:p>
                  </a:txBody>
                  <a:tcPr anchor="ctr">
                    <a:solidFill>
                      <a:srgbClr val="D8C5A4"/>
                    </a:solidFill>
                  </a:tcPr>
                </a:tc>
                <a:tc>
                  <a:txBody>
                    <a:bodyPr/>
                    <a:lstStyle/>
                    <a:p>
                      <a:pPr algn="ctr"/>
                      <a:r>
                        <a:rPr lang="en-MY" altLang="zh-CN" dirty="0"/>
                        <a:t>8</a:t>
                      </a:r>
                      <a:endParaRPr lang="zh-CN" altLang="en-US" dirty="0"/>
                    </a:p>
                  </a:txBody>
                  <a:tcPr anchor="ctr">
                    <a:solidFill>
                      <a:srgbClr val="D8C5A4"/>
                    </a:solidFill>
                  </a:tcPr>
                </a:tc>
                <a:tc>
                  <a:txBody>
                    <a:bodyPr/>
                    <a:lstStyle/>
                    <a:p>
                      <a:pPr algn="ctr"/>
                      <a:r>
                        <a:rPr lang="en-MY" altLang="zh-CN" dirty="0"/>
                        <a:t>6</a:t>
                      </a:r>
                      <a:endParaRPr lang="zh-CN" altLang="en-US" dirty="0"/>
                    </a:p>
                  </a:txBody>
                  <a:tcPr anchor="ctr">
                    <a:solidFill>
                      <a:srgbClr val="D8C5A4"/>
                    </a:solidFill>
                  </a:tcPr>
                </a:tc>
                <a:tc>
                  <a:txBody>
                    <a:bodyPr/>
                    <a:lstStyle/>
                    <a:p>
                      <a:pPr algn="ctr"/>
                      <a:r>
                        <a:rPr lang="en-MY" altLang="zh-CN" dirty="0"/>
                        <a:t>8</a:t>
                      </a:r>
                      <a:endParaRPr lang="zh-CN" altLang="en-US" dirty="0"/>
                    </a:p>
                  </a:txBody>
                  <a:tcPr anchor="ctr">
                    <a:solidFill>
                      <a:srgbClr val="D8C5A4"/>
                    </a:solidFill>
                  </a:tcPr>
                </a:tc>
                <a:extLst>
                  <a:ext uri="{0D108BD9-81ED-4DB2-BD59-A6C34878D82A}">
                    <a16:rowId xmlns:a16="http://schemas.microsoft.com/office/drawing/2014/main" val="10003"/>
                  </a:ext>
                </a:extLst>
              </a:tr>
            </a:tbl>
          </a:graphicData>
        </a:graphic>
      </p:graphicFrame>
      <p:pic>
        <p:nvPicPr>
          <p:cNvPr id="6" name="Picture 5" descr="A picture containing collage, screenshot, person, clothing&#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17" y="1533960"/>
            <a:ext cx="3931055" cy="3790079"/>
          </a:xfrm>
          <a:prstGeom prst="rect">
            <a:avLst/>
          </a:prstGeom>
          <a:ln>
            <a:solidFill>
              <a:srgbClr val="BD9F68"/>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18270"/>
            <a:ext cx="11043920"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sym typeface="+mn-ea"/>
              </a:rPr>
              <a:t>本文研究内容概述</a:t>
            </a:r>
            <a:endParaRPr lang="zh-CN" altLang="en-US" sz="2800" b="1" dirty="0">
              <a:latin typeface="微软雅黑" panose="020B0503020204020204" pitchFamily="34" charset="-122"/>
              <a:ea typeface="微软雅黑" panose="020B0503020204020204" pitchFamily="34" charset="-122"/>
            </a:endParaRPr>
          </a:p>
        </p:txBody>
      </p:sp>
      <p:sp>
        <p:nvSpPr>
          <p:cNvPr id="2" name="文本框 15"/>
          <p:cNvSpPr txBox="1"/>
          <p:nvPr/>
        </p:nvSpPr>
        <p:spPr>
          <a:xfrm>
            <a:off x="730276" y="1108080"/>
            <a:ext cx="9591269" cy="453457"/>
          </a:xfrm>
          <a:prstGeom prst="rect">
            <a:avLst/>
          </a:prstGeom>
          <a:noFill/>
        </p:spPr>
        <p:txBody>
          <a:bodyPr wrap="square" rtlCol="0">
            <a:spAutoFit/>
          </a:bodyPr>
          <a:lstStyle/>
          <a:p>
            <a:pPr>
              <a:lnSpc>
                <a:spcPct val="130000"/>
              </a:lnSpc>
              <a:spcBef>
                <a:spcPts val="600"/>
              </a:spcBef>
            </a:pPr>
            <a:r>
              <a:rPr lang="zh-CN" altLang="en-US" sz="2000" b="1" dirty="0">
                <a:solidFill>
                  <a:srgbClr val="000000">
                    <a:lumMod val="75000"/>
                    <a:lumOff val="25000"/>
                  </a:srgbClr>
                </a:solidFill>
                <a:latin typeface="微软雅黑" panose="020B0503020204020204" pitchFamily="34" charset="-122"/>
                <a:ea typeface="微软雅黑" panose="020B0503020204020204" pitchFamily="34" charset="-122"/>
              </a:rPr>
              <a:t>性能指标介绍</a:t>
            </a:r>
            <a:endParaRPr lang="en-MY" altLang="zh-CN" sz="20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4" name="圆角矩形 31"/>
          <p:cNvSpPr/>
          <p:nvPr/>
        </p:nvSpPr>
        <p:spPr>
          <a:xfrm>
            <a:off x="731863" y="2078743"/>
            <a:ext cx="1096119" cy="682624"/>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目标</a:t>
            </a:r>
          </a:p>
        </p:txBody>
      </p:sp>
      <p:sp>
        <p:nvSpPr>
          <p:cNvPr id="7" name="矩形: 圆角 10"/>
          <p:cNvSpPr/>
          <p:nvPr/>
        </p:nvSpPr>
        <p:spPr>
          <a:xfrm>
            <a:off x="2178664" y="2078743"/>
            <a:ext cx="7834671" cy="851236"/>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ts val="2500"/>
              </a:lnSpc>
            </a:pPr>
            <a:r>
              <a:rPr lang="zh-CN" altLang="en-US" sz="1800" kern="100" dirty="0">
                <a:solidFill>
                  <a:schemeClr val="tx1"/>
                </a:solidFill>
                <a:effectLst/>
                <a:latin typeface="微软雅黑" panose="020B0503020204020204" pitchFamily="34" charset="-122"/>
                <a:ea typeface="微软雅黑" panose="020B0503020204020204" pitchFamily="34" charset="-122"/>
              </a:rPr>
              <a:t>从测试集寻找与查询集图像最相似的图像</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algn="ctr">
              <a:lnSpc>
                <a:spcPts val="2500"/>
              </a:lnSpc>
            </a:pPr>
            <a:r>
              <a:rPr lang="zh-CN" altLang="en-US" sz="1800" kern="100" dirty="0">
                <a:solidFill>
                  <a:schemeClr val="tx1"/>
                </a:solidFill>
                <a:effectLst/>
                <a:latin typeface="微软雅黑" panose="020B0503020204020204" pitchFamily="34" charset="-122"/>
                <a:ea typeface="微软雅黑" panose="020B0503020204020204" pitchFamily="34" charset="-122"/>
              </a:rPr>
              <a:t>将每次查询结果按查询集与测试集的相似度排序</a:t>
            </a:r>
            <a:endParaRPr kumimoji="1" lang="en-US" altLang="zh-CN" b="1" dirty="0">
              <a:solidFill>
                <a:schemeClr val="tx1"/>
              </a:solidFill>
              <a:latin typeface="微软雅黑" panose="020B0503020204020204" pitchFamily="34" charset="-122"/>
              <a:ea typeface="微软雅黑" panose="020B0503020204020204" pitchFamily="34" charset="-122"/>
            </a:endParaRPr>
          </a:p>
        </p:txBody>
      </p:sp>
      <p:sp>
        <p:nvSpPr>
          <p:cNvPr id="8" name="圆角矩形 31"/>
          <p:cNvSpPr/>
          <p:nvPr/>
        </p:nvSpPr>
        <p:spPr>
          <a:xfrm>
            <a:off x="729456" y="3192066"/>
            <a:ext cx="1096119" cy="682624"/>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800" kern="100" dirty="0">
                <a:solidFill>
                  <a:schemeClr val="tx1"/>
                </a:solidFill>
                <a:effectLst/>
                <a:latin typeface="Arial" panose="020B0604020202020204" pitchFamily="34" charset="0"/>
                <a:ea typeface="微软雅黑" panose="020B0503020204020204" pitchFamily="34" charset="-122"/>
                <a:cs typeface="Arial" panose="020B0604020202020204" pitchFamily="34" charset="0"/>
              </a:rPr>
              <a:t>Rank-k</a:t>
            </a:r>
            <a:endParaRPr kumimoji="1"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圆角矩形 31"/>
          <p:cNvSpPr/>
          <p:nvPr/>
        </p:nvSpPr>
        <p:spPr>
          <a:xfrm>
            <a:off x="729456" y="4693053"/>
            <a:ext cx="1096119" cy="682624"/>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dirty="0" err="1">
                <a:solidFill>
                  <a:schemeClr val="tx1"/>
                </a:solidFill>
                <a:latin typeface="Arial" panose="020B0604020202020204" pitchFamily="34" charset="0"/>
                <a:ea typeface="微软雅黑" panose="020B0503020204020204" pitchFamily="34" charset="-122"/>
                <a:cs typeface="Arial" panose="020B0604020202020204" pitchFamily="34" charset="0"/>
              </a:rPr>
              <a:t>mAP</a:t>
            </a:r>
            <a:endParaRPr kumimoji="1"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矩形: 圆角 10"/>
          <p:cNvSpPr/>
          <p:nvPr/>
        </p:nvSpPr>
        <p:spPr>
          <a:xfrm>
            <a:off x="2178664" y="3206056"/>
            <a:ext cx="7834671" cy="1202030"/>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just">
              <a:lnSpc>
                <a:spcPts val="2500"/>
              </a:lnSpc>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按照相似度排序后前</a:t>
            </a:r>
            <a:r>
              <a:rPr lang="en-US" altLang="zh-CN" sz="1800" kern="100" dirty="0">
                <a:solidFill>
                  <a:schemeClr val="tx1"/>
                </a:solidFill>
                <a:effectLst/>
                <a:latin typeface="Arial" panose="020B0604020202020204" pitchFamily="34" charset="0"/>
                <a:ea typeface="微软雅黑" panose="020B0503020204020204" pitchFamily="34" charset="-122"/>
                <a:cs typeface="Arial" panose="020B0604020202020204" pitchFamily="34" charset="0"/>
              </a:rPr>
              <a:t>k</a:t>
            </a:r>
            <a:r>
              <a:rPr lang="zh-CN" altLang="en-US" sz="1800" kern="100" dirty="0">
                <a:solidFill>
                  <a:schemeClr val="tx1"/>
                </a:solidFill>
                <a:effectLst/>
                <a:latin typeface="微软雅黑" panose="020B0503020204020204" pitchFamily="34" charset="-122"/>
                <a:ea typeface="微软雅黑" panose="020B0503020204020204" pitchFamily="34" charset="-122"/>
              </a:rPr>
              <a:t>张测试集图像中存在与查询集图像相同</a:t>
            </a:r>
            <a:r>
              <a:rPr lang="en-US" altLang="zh-CN" sz="1800" kern="100" dirty="0">
                <a:solidFill>
                  <a:schemeClr val="tx1"/>
                </a:solidFill>
                <a:effectLst/>
                <a:latin typeface="Arial" panose="020B0604020202020204" pitchFamily="34" charset="0"/>
                <a:ea typeface="微软雅黑" panose="020B0503020204020204" pitchFamily="34" charset="-122"/>
                <a:cs typeface="Arial" panose="020B0604020202020204" pitchFamily="34" charset="0"/>
              </a:rPr>
              <a:t>ID</a:t>
            </a:r>
            <a:r>
              <a:rPr lang="zh-CN" altLang="en-US" sz="1800" kern="100" dirty="0">
                <a:solidFill>
                  <a:schemeClr val="tx1"/>
                </a:solidFill>
                <a:effectLst/>
                <a:latin typeface="微软雅黑" panose="020B0503020204020204" pitchFamily="34" charset="-122"/>
                <a:ea typeface="微软雅黑" panose="020B0503020204020204" pitchFamily="34" charset="-122"/>
              </a:rPr>
              <a:t>的准确率</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marL="285750" marR="0" indent="-285750" algn="just">
              <a:lnSpc>
                <a:spcPts val="2500"/>
              </a:lnSpc>
              <a:spcBef>
                <a:spcPts val="0"/>
              </a:spcBef>
              <a:spcAft>
                <a:spcPts val="0"/>
              </a:spcAft>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只考虑第一次命中的准确率，无法评估靠后样本的命中概率</a:t>
            </a:r>
          </a:p>
        </p:txBody>
      </p:sp>
      <p:sp>
        <p:nvSpPr>
          <p:cNvPr id="12" name="矩形: 圆角 10"/>
          <p:cNvSpPr/>
          <p:nvPr/>
        </p:nvSpPr>
        <p:spPr>
          <a:xfrm>
            <a:off x="2178664" y="4696621"/>
            <a:ext cx="7834671" cy="1202030"/>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indent="-285750" algn="l">
              <a:lnSpc>
                <a:spcPts val="2500"/>
              </a:lnSpc>
              <a:spcBef>
                <a:spcPts val="0"/>
              </a:spcBef>
              <a:spcAft>
                <a:spcPts val="0"/>
              </a:spcAft>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考虑所有在排序列表内的样本</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marL="285750" marR="0" indent="-285750" algn="l">
              <a:lnSpc>
                <a:spcPts val="2500"/>
              </a:lnSpc>
              <a:spcBef>
                <a:spcPts val="0"/>
              </a:spcBef>
              <a:spcAft>
                <a:spcPts val="0"/>
              </a:spcAft>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反映检索行人在数据库中所有正确的图片排在排序列表前面的程度</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marL="285750" marR="0" indent="-285750" algn="l">
              <a:lnSpc>
                <a:spcPts val="2500"/>
              </a:lnSpc>
              <a:spcBef>
                <a:spcPts val="0"/>
              </a:spcBef>
              <a:spcAft>
                <a:spcPts val="0"/>
              </a:spcAft>
              <a:buFont typeface="Wingdings" panose="05000000000000000000" pitchFamily="2" charset="2"/>
              <a:buChar char="Ø"/>
            </a:pPr>
            <a:r>
              <a:rPr lang="zh-CN" altLang="en-US" sz="1800" kern="100" dirty="0">
                <a:solidFill>
                  <a:schemeClr val="accent2">
                    <a:lumMod val="75000"/>
                  </a:schemeClr>
                </a:solidFill>
                <a:effectLst/>
                <a:latin typeface="微软雅黑" panose="020B0503020204020204" pitchFamily="34" charset="-122"/>
                <a:ea typeface="微软雅黑" panose="020B0503020204020204" pitchFamily="34" charset="-122"/>
              </a:rPr>
              <a:t>更加全面衡量重识别算法性能</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14"/>
          <p:cNvSpPr txBox="1"/>
          <p:nvPr/>
        </p:nvSpPr>
        <p:spPr>
          <a:xfrm>
            <a:off x="6029980" y="4495875"/>
            <a:ext cx="5179972" cy="368935"/>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zh-CN" altLang="en-US" sz="2400" dirty="0">
                <a:solidFill>
                  <a:schemeClr val="tx1">
                    <a:lumMod val="65000"/>
                    <a:lumOff val="35000"/>
                  </a:schemeClr>
                </a:solidFill>
              </a:rPr>
              <a:t>输入与输出的数据增强</a:t>
            </a:r>
            <a:endParaRPr lang="en-GB" sz="2400" dirty="0">
              <a:solidFill>
                <a:schemeClr val="tx1">
                  <a:lumMod val="65000"/>
                  <a:lumOff val="35000"/>
                </a:schemeClr>
              </a:solidFill>
            </a:endParaRPr>
          </a:p>
        </p:txBody>
      </p:sp>
      <p:sp>
        <p:nvSpPr>
          <p:cNvPr id="10" name="Titre 11"/>
          <p:cNvSpPr txBox="1"/>
          <p:nvPr/>
        </p:nvSpPr>
        <p:spPr>
          <a:xfrm>
            <a:off x="5914073" y="3667576"/>
            <a:ext cx="5411787" cy="609398"/>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400" b="1" dirty="0">
                <a:solidFill>
                  <a:srgbClr val="063A65"/>
                </a:solidFill>
              </a:rPr>
              <a:t>第三章 数据增强</a:t>
            </a:r>
            <a:endParaRPr lang="en-GB" sz="4400" b="1" dirty="0">
              <a:solidFill>
                <a:srgbClr val="063A6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p:sp>
        <p:nvSpPr>
          <p:cNvPr id="2" name="文本框 15"/>
          <p:cNvSpPr txBox="1"/>
          <p:nvPr/>
        </p:nvSpPr>
        <p:spPr>
          <a:xfrm>
            <a:off x="841805" y="1112173"/>
            <a:ext cx="9591269" cy="453457"/>
          </a:xfrm>
          <a:prstGeom prst="rect">
            <a:avLst/>
          </a:prstGeom>
          <a:noFill/>
        </p:spPr>
        <p:txBody>
          <a:bodyPr wrap="square" rtlCol="0">
            <a:spAutoFit/>
          </a:bodyPr>
          <a:lstStyle/>
          <a:p>
            <a:pPr>
              <a:lnSpc>
                <a:spcPct val="130000"/>
              </a:lnSpc>
              <a:spcBef>
                <a:spcPts val="600"/>
              </a:spcBef>
            </a:pPr>
            <a:r>
              <a:rPr lang="zh-CN" altLang="en-US" sz="2000" b="1" kern="100" dirty="0">
                <a:effectLst/>
                <a:latin typeface="微软雅黑" panose="020B0503020204020204" pitchFamily="34" charset="-122"/>
                <a:ea typeface="微软雅黑" panose="020B0503020204020204" pitchFamily="34" charset="-122"/>
              </a:rPr>
              <a:t>输入图像块随机屏蔽模块</a:t>
            </a:r>
            <a:r>
              <a:rPr lang="zh-CN" altLang="en-US" b="1" kern="100" dirty="0">
                <a:latin typeface="微软雅黑" panose="020B0503020204020204" pitchFamily="34" charset="-122"/>
                <a:ea typeface="微软雅黑" panose="020B0503020204020204" pitchFamily="34" charset="-122"/>
              </a:rPr>
              <a:t>   </a:t>
            </a:r>
            <a:r>
              <a:rPr lang="zh-CN" altLang="en-US" sz="2000" b="1" kern="100" dirty="0">
                <a:latin typeface="微软雅黑" panose="020B0503020204020204" pitchFamily="34" charset="-122"/>
                <a:ea typeface="微软雅黑" panose="020B0503020204020204" pitchFamily="34" charset="-122"/>
              </a:rPr>
              <a:t>研究动机</a:t>
            </a:r>
            <a:endParaRPr lang="zh-CN" altLang="en-US" sz="20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1" name="矩形: 圆角 19"/>
          <p:cNvSpPr/>
          <p:nvPr/>
        </p:nvSpPr>
        <p:spPr>
          <a:xfrm>
            <a:off x="2396607" y="2369168"/>
            <a:ext cx="3792410" cy="2039546"/>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indent="266700">
              <a:lnSpc>
                <a:spcPts val="2000"/>
              </a:lnSpc>
            </a:pPr>
            <a:endParaRPr lang="en-MY" altLang="zh-CN" kern="100" dirty="0">
              <a:solidFill>
                <a:schemeClr val="tx1"/>
              </a:solidFill>
              <a:latin typeface="宋体" panose="02010600030101010101" pitchFamily="2" charset="-122"/>
              <a:ea typeface="宋体" panose="02010600030101010101" pitchFamily="2" charset="-122"/>
            </a:endParaRPr>
          </a:p>
          <a:p>
            <a:pPr indent="266700">
              <a:lnSpc>
                <a:spcPts val="2000"/>
              </a:lnSpc>
            </a:pPr>
            <a:endParaRPr lang="en-MY" altLang="zh-CN" sz="1800" kern="100" dirty="0">
              <a:solidFill>
                <a:schemeClr val="tx1"/>
              </a:solidFill>
              <a:effectLst/>
              <a:latin typeface="宋体" panose="02010600030101010101" pitchFamily="2" charset="-122"/>
              <a:ea typeface="宋体" panose="02010600030101010101" pitchFamily="2" charset="-122"/>
            </a:endParaRPr>
          </a:p>
          <a:p>
            <a:pPr marL="285750" indent="-285750">
              <a:lnSpc>
                <a:spcPts val="2000"/>
              </a:lnSpc>
              <a:buFont typeface="Wingdings" panose="05000000000000000000" pitchFamily="2" charset="2"/>
              <a:buChar char="Ø"/>
            </a:pP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marL="285750" indent="-285750">
              <a:lnSpc>
                <a:spcPts val="2000"/>
              </a:lnSpc>
              <a:buFont typeface="Wingdings" panose="05000000000000000000" pitchFamily="2" charset="2"/>
              <a:buChar char="Ø"/>
            </a:pPr>
            <a:endParaRPr lang="en-MY" altLang="zh-CN" kern="100" dirty="0">
              <a:solidFill>
                <a:schemeClr val="tx1"/>
              </a:solidFill>
              <a:latin typeface="微软雅黑" panose="020B0503020204020204" pitchFamily="34" charset="-122"/>
              <a:ea typeface="微软雅黑" panose="020B0503020204020204" pitchFamily="34" charset="-122"/>
            </a:endParaRPr>
          </a:p>
          <a:p>
            <a:pPr marL="285750" indent="-285750">
              <a:lnSpc>
                <a:spcPts val="2000"/>
              </a:lnSpc>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限制视觉</a:t>
            </a:r>
            <a:r>
              <a:rPr lang="en-MY" sz="1800" kern="100" dirty="0">
                <a:solidFill>
                  <a:schemeClr val="tx1"/>
                </a:solidFill>
                <a:effectLst/>
                <a:latin typeface="Arial" panose="020B0604020202020204" pitchFamily="34" charset="0"/>
                <a:ea typeface="微软雅黑" panose="020B0503020204020204" pitchFamily="34" charset="-122"/>
                <a:cs typeface="Arial" panose="020B0604020202020204" pitchFamily="34" charset="0"/>
              </a:rPr>
              <a:t>Transformer</a:t>
            </a:r>
            <a:r>
              <a:rPr lang="zh-CN" altLang="en-US" sz="1800" kern="100" dirty="0">
                <a:solidFill>
                  <a:schemeClr val="tx1"/>
                </a:solidFill>
                <a:effectLst/>
                <a:latin typeface="微软雅黑" panose="020B0503020204020204" pitchFamily="34" charset="-122"/>
                <a:ea typeface="微软雅黑" panose="020B0503020204020204" pitchFamily="34" charset="-122"/>
              </a:rPr>
              <a:t>应用场景</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marL="285750" indent="-285750">
              <a:lnSpc>
                <a:spcPts val="2000"/>
              </a:lnSpc>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更换行人重识别网络的主干网络工作量巨大</a:t>
            </a:r>
            <a:endParaRPr lang="zh-CN" altLang="en-US" sz="1800" kern="100" dirty="0">
              <a:solidFill>
                <a:schemeClr val="tx1"/>
              </a:solidFill>
              <a:effectLst/>
              <a:latin typeface="微软雅黑" panose="020B0503020204020204" pitchFamily="34" charset="-122"/>
              <a:ea typeface="微软雅黑" panose="020B0503020204020204" pitchFamily="34" charset="-122"/>
            </a:endParaRPr>
          </a:p>
        </p:txBody>
      </p:sp>
      <p:sp>
        <p:nvSpPr>
          <p:cNvPr id="22" name="矩形: 圆角 21"/>
          <p:cNvSpPr/>
          <p:nvPr/>
        </p:nvSpPr>
        <p:spPr>
          <a:xfrm>
            <a:off x="2403669" y="4853754"/>
            <a:ext cx="8293433" cy="519394"/>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800" kern="100" dirty="0">
                <a:solidFill>
                  <a:schemeClr val="tx1"/>
                </a:solidFill>
                <a:effectLst/>
                <a:latin typeface="微软雅黑" panose="020B0503020204020204" pitchFamily="34" charset="-122"/>
                <a:ea typeface="微软雅黑" panose="020B0503020204020204" pitchFamily="34" charset="-122"/>
              </a:rPr>
              <a:t>减少输入，同时达到提升网络效率和</a:t>
            </a:r>
            <a:r>
              <a:rPr lang="zh-CN" altLang="en-US" kern="100" dirty="0">
                <a:solidFill>
                  <a:schemeClr val="tx1"/>
                </a:solidFill>
                <a:latin typeface="微软雅黑" panose="020B0503020204020204" pitchFamily="34" charset="-122"/>
                <a:ea typeface="微软雅黑" panose="020B0503020204020204" pitchFamily="34" charset="-122"/>
              </a:rPr>
              <a:t>数据集正则化的目的</a:t>
            </a:r>
            <a:endParaRPr lang="zh-CN" altLang="en-US" sz="1800" kern="100" dirty="0">
              <a:solidFill>
                <a:schemeClr val="tx1"/>
              </a:solidFill>
              <a:effectLst/>
              <a:latin typeface="微软雅黑" panose="020B0503020204020204" pitchFamily="34" charset="-122"/>
              <a:ea typeface="微软雅黑" panose="020B0503020204020204" pitchFamily="34" charset="-122"/>
            </a:endParaRPr>
          </a:p>
        </p:txBody>
      </p:sp>
      <p:sp>
        <p:nvSpPr>
          <p:cNvPr id="23" name="圆角矩形 31"/>
          <p:cNvSpPr/>
          <p:nvPr/>
        </p:nvSpPr>
        <p:spPr>
          <a:xfrm>
            <a:off x="564632" y="2839931"/>
            <a:ext cx="1576180" cy="1091600"/>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现有思路</a:t>
            </a:r>
          </a:p>
        </p:txBody>
      </p:sp>
      <p:sp>
        <p:nvSpPr>
          <p:cNvPr id="24" name="圆角矩形 31"/>
          <p:cNvSpPr/>
          <p:nvPr/>
        </p:nvSpPr>
        <p:spPr>
          <a:xfrm>
            <a:off x="564632" y="4853754"/>
            <a:ext cx="1576179" cy="519394"/>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改进思路</a:t>
            </a:r>
          </a:p>
        </p:txBody>
      </p:sp>
      <p:sp>
        <p:nvSpPr>
          <p:cNvPr id="27" name="右箭头 30"/>
          <p:cNvSpPr/>
          <p:nvPr/>
        </p:nvSpPr>
        <p:spPr>
          <a:xfrm rot="5400000">
            <a:off x="1157371" y="4240964"/>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30" name="矩形: 圆角 19"/>
          <p:cNvSpPr/>
          <p:nvPr/>
        </p:nvSpPr>
        <p:spPr>
          <a:xfrm>
            <a:off x="6522135" y="2369168"/>
            <a:ext cx="3869376" cy="2039546"/>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indent="266700" algn="ctr">
              <a:lnSpc>
                <a:spcPts val="2000"/>
              </a:lnSpc>
              <a:spcBef>
                <a:spcPts val="0"/>
              </a:spcBef>
              <a:spcAft>
                <a:spcPts val="0"/>
              </a:spcAft>
            </a:pPr>
            <a:endParaRPr lang="en-MY" altLang="zh-CN" kern="100" dirty="0">
              <a:solidFill>
                <a:schemeClr val="tx1"/>
              </a:solidFill>
              <a:latin typeface="微软雅黑" panose="020B0503020204020204" pitchFamily="34" charset="-122"/>
              <a:ea typeface="微软雅黑" panose="020B0503020204020204" pitchFamily="34" charset="-122"/>
            </a:endParaRPr>
          </a:p>
        </p:txBody>
      </p:sp>
      <p:sp>
        <p:nvSpPr>
          <p:cNvPr id="31" name="右箭头 30"/>
          <p:cNvSpPr/>
          <p:nvPr/>
        </p:nvSpPr>
        <p:spPr>
          <a:xfrm rot="5400000">
            <a:off x="4084111" y="3025352"/>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32" name="右箭头 30"/>
          <p:cNvSpPr/>
          <p:nvPr/>
        </p:nvSpPr>
        <p:spPr>
          <a:xfrm rot="5400000">
            <a:off x="8248122" y="3202890"/>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33" name="文本框 14"/>
          <p:cNvSpPr txBox="1"/>
          <p:nvPr/>
        </p:nvSpPr>
        <p:spPr>
          <a:xfrm>
            <a:off x="3560394" y="2420114"/>
            <a:ext cx="1464836" cy="432811"/>
          </a:xfrm>
          <a:prstGeom prst="rect">
            <a:avLst/>
          </a:prstGeom>
          <a:noFill/>
        </p:spPr>
        <p:txBody>
          <a:bodyPr wrap="square" rtlCol="0">
            <a:spAutoFit/>
          </a:bodyPr>
          <a:lstStyle/>
          <a:p>
            <a:pPr algn="just">
              <a:lnSpc>
                <a:spcPts val="3000"/>
              </a:lnSpc>
            </a:pPr>
            <a:r>
              <a:rPr lang="zh-CN" altLang="en-US" kern="100" dirty="0">
                <a:effectLst/>
                <a:latin typeface="微软雅黑" panose="020B0503020204020204" pitchFamily="34" charset="-122"/>
                <a:ea typeface="微软雅黑" panose="020B0503020204020204" pitchFamily="34" charset="-122"/>
              </a:rPr>
              <a:t>修改</a:t>
            </a:r>
            <a:r>
              <a:rPr lang="en-MY" altLang="zh-CN" sz="1800" kern="100" dirty="0">
                <a:effectLst/>
                <a:latin typeface="Arial" panose="020B0604020202020204" pitchFamily="34" charset="0"/>
                <a:ea typeface="微软雅黑" panose="020B0503020204020204" pitchFamily="34" charset="-122"/>
                <a:cs typeface="Arial" panose="020B0604020202020204" pitchFamily="34" charset="0"/>
              </a:rPr>
              <a:t>V</a:t>
            </a:r>
            <a:r>
              <a:rPr lang="en-US" altLang="zh-CN" sz="1800" kern="100" dirty="0" err="1">
                <a:effectLst/>
                <a:latin typeface="Arial" panose="020B0604020202020204" pitchFamily="34" charset="0"/>
                <a:ea typeface="微软雅黑" panose="020B0503020204020204" pitchFamily="34" charset="-122"/>
                <a:cs typeface="Arial" panose="020B0604020202020204" pitchFamily="34" charset="0"/>
              </a:rPr>
              <a:t>iT</a:t>
            </a:r>
            <a:r>
              <a:rPr lang="zh-CN" altLang="en-US" kern="100" dirty="0">
                <a:effectLst/>
                <a:latin typeface="微软雅黑" panose="020B0503020204020204" pitchFamily="34" charset="-122"/>
                <a:ea typeface="微软雅黑" panose="020B0503020204020204" pitchFamily="34" charset="-122"/>
              </a:rPr>
              <a:t>架构</a:t>
            </a:r>
            <a:endParaRPr lang="en-MY" altLang="zh-CN" kern="100" dirty="0">
              <a:effectLst/>
              <a:latin typeface="微软雅黑" panose="020B0503020204020204" pitchFamily="34" charset="-122"/>
              <a:ea typeface="微软雅黑" panose="020B0503020204020204" pitchFamily="34" charset="-122"/>
            </a:endParaRPr>
          </a:p>
        </p:txBody>
      </p:sp>
      <p:sp>
        <p:nvSpPr>
          <p:cNvPr id="35" name="文本框 14"/>
          <p:cNvSpPr txBox="1"/>
          <p:nvPr/>
        </p:nvSpPr>
        <p:spPr>
          <a:xfrm>
            <a:off x="7210307" y="2633723"/>
            <a:ext cx="2493033" cy="432811"/>
          </a:xfrm>
          <a:prstGeom prst="rect">
            <a:avLst/>
          </a:prstGeom>
          <a:noFill/>
        </p:spPr>
        <p:txBody>
          <a:bodyPr wrap="square" rtlCol="0">
            <a:spAutoFit/>
          </a:bodyPr>
          <a:lstStyle/>
          <a:p>
            <a:pPr algn="just">
              <a:lnSpc>
                <a:spcPts val="3000"/>
              </a:lnSpc>
            </a:pPr>
            <a:r>
              <a:rPr lang="zh-CN" altLang="en-US" kern="100" dirty="0">
                <a:effectLst/>
                <a:latin typeface="微软雅黑" panose="020B0503020204020204" pitchFamily="34" charset="-122"/>
                <a:ea typeface="微软雅黑" panose="020B0503020204020204" pitchFamily="34" charset="-122"/>
              </a:rPr>
              <a:t>使用现有数据</a:t>
            </a:r>
            <a:r>
              <a:rPr lang="zh-CN" altLang="en-US" kern="100" dirty="0">
                <a:latin typeface="Arial" panose="020B0604020202020204" pitchFamily="34" charset="0"/>
                <a:ea typeface="微软雅黑" panose="020B0503020204020204" pitchFamily="34" charset="-122"/>
                <a:cs typeface="Arial" panose="020B0604020202020204" pitchFamily="34" charset="0"/>
              </a:rPr>
              <a:t>增强模块</a:t>
            </a:r>
            <a:endParaRPr lang="en-MY" altLang="zh-CN" kern="100" dirty="0">
              <a:effectLst/>
              <a:latin typeface="微软雅黑" panose="020B0503020204020204" pitchFamily="34" charset="-122"/>
              <a:ea typeface="微软雅黑" panose="020B0503020204020204" pitchFamily="34" charset="-122"/>
            </a:endParaRPr>
          </a:p>
        </p:txBody>
      </p:sp>
      <p:sp>
        <p:nvSpPr>
          <p:cNvPr id="36" name="文本框 14"/>
          <p:cNvSpPr txBox="1"/>
          <p:nvPr/>
        </p:nvSpPr>
        <p:spPr>
          <a:xfrm>
            <a:off x="7210307" y="3642602"/>
            <a:ext cx="2493033" cy="435825"/>
          </a:xfrm>
          <a:prstGeom prst="rect">
            <a:avLst/>
          </a:prstGeom>
          <a:noFill/>
        </p:spPr>
        <p:txBody>
          <a:bodyPr wrap="square" rtlCol="0">
            <a:spAutoFit/>
          </a:bodyPr>
          <a:lstStyle/>
          <a:p>
            <a:pPr algn="just">
              <a:lnSpc>
                <a:spcPts val="3000"/>
              </a:lnSpc>
            </a:pPr>
            <a:r>
              <a:rPr lang="zh-CN" altLang="en-US" kern="100" dirty="0">
                <a:latin typeface="微软雅黑" panose="020B0503020204020204" pitchFamily="34" charset="-122"/>
                <a:ea typeface="微软雅黑" panose="020B0503020204020204" pitchFamily="34" charset="-122"/>
              </a:rPr>
              <a:t>无法大幅提升</a:t>
            </a:r>
            <a:r>
              <a:rPr lang="en-MY" altLang="zh-CN" kern="100" dirty="0">
                <a:latin typeface="微软雅黑" panose="020B0503020204020204" pitchFamily="34" charset="-122"/>
                <a:ea typeface="微软雅黑" panose="020B0503020204020204" pitchFamily="34" charset="-122"/>
              </a:rPr>
              <a:t>V</a:t>
            </a:r>
            <a:r>
              <a:rPr lang="en-US" altLang="zh-CN" kern="100" dirty="0" err="1">
                <a:latin typeface="微软雅黑" panose="020B0503020204020204" pitchFamily="34" charset="-122"/>
                <a:ea typeface="微软雅黑" panose="020B0503020204020204" pitchFamily="34" charset="-122"/>
              </a:rPr>
              <a:t>iT</a:t>
            </a:r>
            <a:r>
              <a:rPr lang="zh-CN" altLang="en-US" kern="100" dirty="0">
                <a:latin typeface="微软雅黑" panose="020B0503020204020204" pitchFamily="34" charset="-122"/>
                <a:ea typeface="微软雅黑" panose="020B0503020204020204" pitchFamily="34" charset="-122"/>
              </a:rPr>
              <a:t>效率</a:t>
            </a:r>
            <a:endParaRPr lang="en-MY" altLang="zh-CN" kern="100" dirty="0">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p:grpSp>
        <p:nvGrpSpPr>
          <p:cNvPr id="2092" name="Group 2091"/>
          <p:cNvGrpSpPr/>
          <p:nvPr/>
        </p:nvGrpSpPr>
        <p:grpSpPr>
          <a:xfrm>
            <a:off x="6666286" y="4994296"/>
            <a:ext cx="3658616" cy="1027046"/>
            <a:chOff x="6666286" y="4994296"/>
            <a:chExt cx="3658616" cy="1027046"/>
          </a:xfrm>
        </p:grpSpPr>
        <p:sp>
          <p:nvSpPr>
            <p:cNvPr id="2088" name="矩形: 圆角 10"/>
            <p:cNvSpPr/>
            <p:nvPr/>
          </p:nvSpPr>
          <p:spPr>
            <a:xfrm>
              <a:off x="6666286" y="4994296"/>
              <a:ext cx="3658616" cy="1027046"/>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endParaRPr lang="zh-CN" altLang="en-US" sz="1800" kern="100" dirty="0">
                <a:solidFill>
                  <a:schemeClr val="tx1"/>
                </a:solidFill>
                <a:effectLst/>
                <a:latin typeface="微软雅黑" panose="020B0503020204020204" pitchFamily="34" charset="-122"/>
                <a:ea typeface="微软雅黑" panose="020B0503020204020204" pitchFamily="34" charset="-122"/>
              </a:endParaRPr>
            </a:p>
          </p:txBody>
        </p:sp>
        <p:sp>
          <p:nvSpPr>
            <p:cNvPr id="9" name="文本框 14"/>
            <p:cNvSpPr txBox="1"/>
            <p:nvPr/>
          </p:nvSpPr>
          <p:spPr>
            <a:xfrm>
              <a:off x="6879655" y="5079418"/>
              <a:ext cx="3330645" cy="814454"/>
            </a:xfrm>
            <a:prstGeom prst="rect">
              <a:avLst/>
            </a:prstGeom>
            <a:noFill/>
          </p:spPr>
          <p:txBody>
            <a:bodyPr wrap="square" rtlCol="0">
              <a:spAutoFit/>
            </a:bodyPr>
            <a:lstStyle/>
            <a:p>
              <a:pPr marL="285750" indent="-285750">
                <a:lnSpc>
                  <a:spcPts val="3000"/>
                </a:lnSpc>
                <a:buFont typeface="Wingdings" panose="05000000000000000000" pitchFamily="2" charset="2"/>
                <a:buChar char="Ø"/>
              </a:pPr>
              <a:r>
                <a:rPr kumimoji="0" lang="zh-CN"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保留</a:t>
              </a:r>
              <a:r>
                <a:rPr kumimoji="0" lang="en-US"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a:t>
              </a:r>
              <a:r>
                <a:rPr kumimoji="0" lang="en-US" altLang="en-US"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cls</a:t>
              </a:r>
              <a:r>
                <a:rPr kumimoji="0" lang="en-US"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a:t>
              </a:r>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嵌入令牌</a:t>
              </a:r>
              <a:endParaRPr kumimoji="0" lang="en-US"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3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此模块只</a:t>
              </a:r>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在网络训练</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时</a:t>
              </a:r>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正常运作</a:t>
              </a:r>
              <a:endParaRPr kumimoji="0" lang="en-US"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pSp>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0788" y="-114300"/>
            <a:ext cx="942975" cy="2476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5988" y="-114300"/>
            <a:ext cx="942975" cy="247650"/>
          </a:xfrm>
          <a:prstGeom prst="rect">
            <a:avLst/>
          </a:prstGeom>
          <a:noFill/>
          <a:extLst>
            <a:ext uri="{909E8E84-426E-40DD-AFC4-6F175D3DCCD1}">
              <a14:hiddenFill xmlns:a14="http://schemas.microsoft.com/office/drawing/2010/main">
                <a:solidFill>
                  <a:srgbClr val="FFFFFF"/>
                </a:solidFill>
              </a14:hiddenFill>
            </a:ext>
          </a:extLst>
        </p:spPr>
      </p:pic>
      <p:grpSp>
        <p:nvGrpSpPr>
          <p:cNvPr id="2079" name="Group 2078"/>
          <p:cNvGrpSpPr/>
          <p:nvPr/>
        </p:nvGrpSpPr>
        <p:grpSpPr>
          <a:xfrm>
            <a:off x="1027598" y="1374781"/>
            <a:ext cx="5114835" cy="3421738"/>
            <a:chOff x="718278" y="1892240"/>
            <a:chExt cx="5114835" cy="3421738"/>
          </a:xfrm>
        </p:grpSpPr>
        <p:grpSp>
          <p:nvGrpSpPr>
            <p:cNvPr id="82" name="组合 137"/>
            <p:cNvGrpSpPr/>
            <p:nvPr/>
          </p:nvGrpSpPr>
          <p:grpSpPr>
            <a:xfrm>
              <a:off x="718278" y="2271304"/>
              <a:ext cx="709602" cy="2663610"/>
              <a:chOff x="2612" y="4458"/>
              <a:chExt cx="1543" cy="5242"/>
            </a:xfrm>
          </p:grpSpPr>
          <p:pic>
            <p:nvPicPr>
              <p:cNvPr id="124" name="图片 20" descr="image_part_001"/>
              <p:cNvPicPr>
                <a:picLocks noChangeAspect="1"/>
              </p:cNvPicPr>
              <p:nvPr/>
            </p:nvPicPr>
            <p:blipFill>
              <a:blip r:embed="rId4"/>
              <a:stretch>
                <a:fillRect/>
              </a:stretch>
            </p:blipFill>
            <p:spPr>
              <a:xfrm>
                <a:off x="2612" y="4458"/>
                <a:ext cx="692" cy="1138"/>
              </a:xfrm>
              <a:prstGeom prst="rect">
                <a:avLst/>
              </a:prstGeom>
            </p:spPr>
          </p:pic>
          <p:pic>
            <p:nvPicPr>
              <p:cNvPr id="125" name="图片 21" descr="image_part_002"/>
              <p:cNvPicPr>
                <a:picLocks noChangeAspect="1"/>
              </p:cNvPicPr>
              <p:nvPr/>
            </p:nvPicPr>
            <p:blipFill>
              <a:blip r:embed="rId5"/>
              <a:stretch>
                <a:fillRect/>
              </a:stretch>
            </p:blipFill>
            <p:spPr>
              <a:xfrm>
                <a:off x="3486" y="4458"/>
                <a:ext cx="669" cy="1138"/>
              </a:xfrm>
              <a:prstGeom prst="rect">
                <a:avLst/>
              </a:prstGeom>
              <a:ln>
                <a:noFill/>
              </a:ln>
            </p:spPr>
          </p:pic>
          <p:pic>
            <p:nvPicPr>
              <p:cNvPr id="126" name="图片 22" descr="image_part_003"/>
              <p:cNvPicPr>
                <a:picLocks noChangeAspect="1"/>
              </p:cNvPicPr>
              <p:nvPr/>
            </p:nvPicPr>
            <p:blipFill>
              <a:blip r:embed="rId6"/>
              <a:stretch>
                <a:fillRect/>
              </a:stretch>
            </p:blipFill>
            <p:spPr>
              <a:xfrm>
                <a:off x="2612" y="5826"/>
                <a:ext cx="692" cy="1138"/>
              </a:xfrm>
              <a:prstGeom prst="rect">
                <a:avLst/>
              </a:prstGeom>
            </p:spPr>
          </p:pic>
          <p:pic>
            <p:nvPicPr>
              <p:cNvPr id="127" name="图片 23" descr="image_part_004"/>
              <p:cNvPicPr>
                <a:picLocks noChangeAspect="1"/>
              </p:cNvPicPr>
              <p:nvPr/>
            </p:nvPicPr>
            <p:blipFill>
              <a:blip r:embed="rId7"/>
              <a:stretch>
                <a:fillRect/>
              </a:stretch>
            </p:blipFill>
            <p:spPr>
              <a:xfrm>
                <a:off x="3486" y="5826"/>
                <a:ext cx="669" cy="1138"/>
              </a:xfrm>
              <a:prstGeom prst="rect">
                <a:avLst/>
              </a:prstGeom>
            </p:spPr>
          </p:pic>
          <p:pic>
            <p:nvPicPr>
              <p:cNvPr id="2048" name="图片 24" descr="image_part_005"/>
              <p:cNvPicPr>
                <a:picLocks noChangeAspect="1"/>
              </p:cNvPicPr>
              <p:nvPr/>
            </p:nvPicPr>
            <p:blipFill>
              <a:blip r:embed="rId8"/>
              <a:stretch>
                <a:fillRect/>
              </a:stretch>
            </p:blipFill>
            <p:spPr>
              <a:xfrm>
                <a:off x="2612" y="7194"/>
                <a:ext cx="692" cy="1138"/>
              </a:xfrm>
              <a:prstGeom prst="rect">
                <a:avLst/>
              </a:prstGeom>
            </p:spPr>
          </p:pic>
          <p:pic>
            <p:nvPicPr>
              <p:cNvPr id="2049" name="图片 25" descr="image_part_006"/>
              <p:cNvPicPr>
                <a:picLocks noChangeAspect="1"/>
              </p:cNvPicPr>
              <p:nvPr/>
            </p:nvPicPr>
            <p:blipFill>
              <a:blip r:embed="rId9"/>
              <a:stretch>
                <a:fillRect/>
              </a:stretch>
            </p:blipFill>
            <p:spPr>
              <a:xfrm>
                <a:off x="3486" y="7194"/>
                <a:ext cx="669" cy="1138"/>
              </a:xfrm>
              <a:prstGeom prst="rect">
                <a:avLst/>
              </a:prstGeom>
            </p:spPr>
          </p:pic>
          <p:pic>
            <p:nvPicPr>
              <p:cNvPr id="2053" name="图片 28" descr="image_part_007"/>
              <p:cNvPicPr>
                <a:picLocks noChangeAspect="1"/>
              </p:cNvPicPr>
              <p:nvPr/>
            </p:nvPicPr>
            <p:blipFill>
              <a:blip r:embed="rId10"/>
              <a:stretch>
                <a:fillRect/>
              </a:stretch>
            </p:blipFill>
            <p:spPr>
              <a:xfrm>
                <a:off x="2612" y="8562"/>
                <a:ext cx="692" cy="1138"/>
              </a:xfrm>
              <a:prstGeom prst="rect">
                <a:avLst/>
              </a:prstGeom>
            </p:spPr>
          </p:pic>
          <p:pic>
            <p:nvPicPr>
              <p:cNvPr id="2057" name="图片 29" descr="image_part_008"/>
              <p:cNvPicPr>
                <a:picLocks noChangeAspect="1"/>
              </p:cNvPicPr>
              <p:nvPr/>
            </p:nvPicPr>
            <p:blipFill>
              <a:blip r:embed="rId11"/>
              <a:stretch>
                <a:fillRect/>
              </a:stretch>
            </p:blipFill>
            <p:spPr>
              <a:xfrm>
                <a:off x="3486" y="8562"/>
                <a:ext cx="669" cy="1138"/>
              </a:xfrm>
              <a:prstGeom prst="rect">
                <a:avLst/>
              </a:prstGeom>
            </p:spPr>
          </p:pic>
          <p:sp>
            <p:nvSpPr>
              <p:cNvPr id="2059" name="矩形 34"/>
              <p:cNvSpPr/>
              <p:nvPr/>
            </p:nvSpPr>
            <p:spPr>
              <a:xfrm>
                <a:off x="2618" y="4465"/>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dirty="0">
                    <a:solidFill>
                      <a:schemeClr val="tx1"/>
                    </a:solidFill>
                  </a:rPr>
                  <a:t>1</a:t>
                </a:r>
              </a:p>
            </p:txBody>
          </p:sp>
          <p:sp>
            <p:nvSpPr>
              <p:cNvPr id="2060" name="矩形 102"/>
              <p:cNvSpPr/>
              <p:nvPr/>
            </p:nvSpPr>
            <p:spPr>
              <a:xfrm>
                <a:off x="3498" y="4464"/>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2</a:t>
                </a:r>
              </a:p>
            </p:txBody>
          </p:sp>
          <p:sp>
            <p:nvSpPr>
              <p:cNvPr id="2061" name="矩形 103"/>
              <p:cNvSpPr/>
              <p:nvPr/>
            </p:nvSpPr>
            <p:spPr>
              <a:xfrm>
                <a:off x="2624" y="5838"/>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3</a:t>
                </a:r>
              </a:p>
            </p:txBody>
          </p:sp>
          <p:sp>
            <p:nvSpPr>
              <p:cNvPr id="2062" name="矩形 104"/>
              <p:cNvSpPr/>
              <p:nvPr/>
            </p:nvSpPr>
            <p:spPr>
              <a:xfrm>
                <a:off x="3498" y="5838"/>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4</a:t>
                </a:r>
              </a:p>
            </p:txBody>
          </p:sp>
          <p:sp>
            <p:nvSpPr>
              <p:cNvPr id="2063" name="矩形 105"/>
              <p:cNvSpPr/>
              <p:nvPr/>
            </p:nvSpPr>
            <p:spPr>
              <a:xfrm>
                <a:off x="2624" y="7203"/>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5</a:t>
                </a:r>
              </a:p>
            </p:txBody>
          </p:sp>
          <p:sp>
            <p:nvSpPr>
              <p:cNvPr id="2064" name="矩形 106"/>
              <p:cNvSpPr/>
              <p:nvPr/>
            </p:nvSpPr>
            <p:spPr>
              <a:xfrm>
                <a:off x="3498" y="7206"/>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6</a:t>
                </a:r>
              </a:p>
            </p:txBody>
          </p:sp>
          <p:sp>
            <p:nvSpPr>
              <p:cNvPr id="2065" name="矩形 107"/>
              <p:cNvSpPr/>
              <p:nvPr/>
            </p:nvSpPr>
            <p:spPr>
              <a:xfrm>
                <a:off x="2624" y="8573"/>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7</a:t>
                </a:r>
              </a:p>
            </p:txBody>
          </p:sp>
          <p:sp>
            <p:nvSpPr>
              <p:cNvPr id="2066" name="矩形 108"/>
              <p:cNvSpPr/>
              <p:nvPr/>
            </p:nvSpPr>
            <p:spPr>
              <a:xfrm>
                <a:off x="3498" y="8573"/>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8</a:t>
                </a:r>
              </a:p>
            </p:txBody>
          </p:sp>
        </p:grpSp>
        <p:grpSp>
          <p:nvGrpSpPr>
            <p:cNvPr id="83" name="组合 203"/>
            <p:cNvGrpSpPr/>
            <p:nvPr/>
          </p:nvGrpSpPr>
          <p:grpSpPr>
            <a:xfrm>
              <a:off x="2197267" y="2269780"/>
              <a:ext cx="715120" cy="2667167"/>
              <a:chOff x="5072" y="3354"/>
              <a:chExt cx="1555" cy="5249"/>
            </a:xfrm>
          </p:grpSpPr>
          <p:pic>
            <p:nvPicPr>
              <p:cNvPr id="104" name="图片 110" descr="image_part_002"/>
              <p:cNvPicPr>
                <a:picLocks noChangeAspect="1"/>
              </p:cNvPicPr>
              <p:nvPr/>
            </p:nvPicPr>
            <p:blipFill>
              <a:blip r:embed="rId5"/>
              <a:stretch>
                <a:fillRect/>
              </a:stretch>
            </p:blipFill>
            <p:spPr>
              <a:xfrm>
                <a:off x="5946" y="3354"/>
                <a:ext cx="669" cy="1138"/>
              </a:xfrm>
              <a:prstGeom prst="rect">
                <a:avLst/>
              </a:prstGeom>
            </p:spPr>
          </p:pic>
          <p:pic>
            <p:nvPicPr>
              <p:cNvPr id="105" name="图片 111" descr="image_part_003"/>
              <p:cNvPicPr>
                <a:picLocks noChangeAspect="1"/>
              </p:cNvPicPr>
              <p:nvPr/>
            </p:nvPicPr>
            <p:blipFill>
              <a:blip r:embed="rId6"/>
              <a:stretch>
                <a:fillRect/>
              </a:stretch>
            </p:blipFill>
            <p:spPr>
              <a:xfrm>
                <a:off x="5072" y="4722"/>
                <a:ext cx="692" cy="1138"/>
              </a:xfrm>
              <a:prstGeom prst="rect">
                <a:avLst/>
              </a:prstGeom>
            </p:spPr>
          </p:pic>
          <p:pic>
            <p:nvPicPr>
              <p:cNvPr id="106" name="图片 113" descr="image_part_005"/>
              <p:cNvPicPr>
                <a:picLocks noChangeAspect="1"/>
              </p:cNvPicPr>
              <p:nvPr/>
            </p:nvPicPr>
            <p:blipFill>
              <a:blip r:embed="rId8"/>
              <a:stretch>
                <a:fillRect/>
              </a:stretch>
            </p:blipFill>
            <p:spPr>
              <a:xfrm>
                <a:off x="5072" y="6090"/>
                <a:ext cx="692" cy="1138"/>
              </a:xfrm>
              <a:prstGeom prst="rect">
                <a:avLst/>
              </a:prstGeom>
            </p:spPr>
          </p:pic>
          <p:pic>
            <p:nvPicPr>
              <p:cNvPr id="107" name="图片 115" descr="image_part_006"/>
              <p:cNvPicPr>
                <a:picLocks noChangeAspect="1"/>
              </p:cNvPicPr>
              <p:nvPr/>
            </p:nvPicPr>
            <p:blipFill>
              <a:blip r:embed="rId9"/>
              <a:stretch>
                <a:fillRect/>
              </a:stretch>
            </p:blipFill>
            <p:spPr>
              <a:xfrm>
                <a:off x="5946" y="6090"/>
                <a:ext cx="669" cy="1138"/>
              </a:xfrm>
              <a:prstGeom prst="rect">
                <a:avLst/>
              </a:prstGeom>
            </p:spPr>
          </p:pic>
          <p:pic>
            <p:nvPicPr>
              <p:cNvPr id="108" name="图片 117" descr="image_part_008"/>
              <p:cNvPicPr>
                <a:picLocks noChangeAspect="1"/>
              </p:cNvPicPr>
              <p:nvPr/>
            </p:nvPicPr>
            <p:blipFill>
              <a:blip r:embed="rId11"/>
              <a:stretch>
                <a:fillRect/>
              </a:stretch>
            </p:blipFill>
            <p:spPr>
              <a:xfrm>
                <a:off x="5946" y="7458"/>
                <a:ext cx="669" cy="1138"/>
              </a:xfrm>
              <a:prstGeom prst="rect">
                <a:avLst/>
              </a:prstGeom>
            </p:spPr>
          </p:pic>
          <p:grpSp>
            <p:nvGrpSpPr>
              <p:cNvPr id="109" name="组合 133"/>
              <p:cNvGrpSpPr/>
              <p:nvPr/>
            </p:nvGrpSpPr>
            <p:grpSpPr>
              <a:xfrm>
                <a:off x="5072" y="3367"/>
                <a:ext cx="669" cy="1140"/>
                <a:chOff x="5025" y="4482"/>
                <a:chExt cx="669" cy="1140"/>
              </a:xfrm>
            </p:grpSpPr>
            <p:sp>
              <p:nvSpPr>
                <p:cNvPr id="122" name="矩形 127"/>
                <p:cNvSpPr/>
                <p:nvPr/>
              </p:nvSpPr>
              <p:spPr>
                <a:xfrm>
                  <a:off x="5025" y="4482"/>
                  <a:ext cx="669" cy="11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900">
                    <a:solidFill>
                      <a:schemeClr val="tx1"/>
                    </a:solidFill>
                  </a:endParaRPr>
                </a:p>
              </p:txBody>
            </p:sp>
            <p:sp>
              <p:nvSpPr>
                <p:cNvPr id="123" name="矩形 118"/>
                <p:cNvSpPr/>
                <p:nvPr/>
              </p:nvSpPr>
              <p:spPr>
                <a:xfrm>
                  <a:off x="5025" y="4482"/>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1</a:t>
                  </a:r>
                </a:p>
              </p:txBody>
            </p:sp>
          </p:grpSp>
          <p:sp>
            <p:nvSpPr>
              <p:cNvPr id="110" name="矩形 119"/>
              <p:cNvSpPr/>
              <p:nvPr/>
            </p:nvSpPr>
            <p:spPr>
              <a:xfrm>
                <a:off x="5956" y="3366"/>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2</a:t>
                </a:r>
              </a:p>
            </p:txBody>
          </p:sp>
          <p:sp>
            <p:nvSpPr>
              <p:cNvPr id="111" name="矩形 120"/>
              <p:cNvSpPr/>
              <p:nvPr/>
            </p:nvSpPr>
            <p:spPr>
              <a:xfrm>
                <a:off x="5084" y="4734"/>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3</a:t>
                </a:r>
              </a:p>
            </p:txBody>
          </p:sp>
          <p:sp>
            <p:nvSpPr>
              <p:cNvPr id="112" name="矩形 121"/>
              <p:cNvSpPr/>
              <p:nvPr/>
            </p:nvSpPr>
            <p:spPr>
              <a:xfrm>
                <a:off x="5958" y="4734"/>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4</a:t>
                </a:r>
              </a:p>
            </p:txBody>
          </p:sp>
          <p:sp>
            <p:nvSpPr>
              <p:cNvPr id="113" name="矩形 122"/>
              <p:cNvSpPr/>
              <p:nvPr/>
            </p:nvSpPr>
            <p:spPr>
              <a:xfrm>
                <a:off x="5084" y="6102"/>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5</a:t>
                </a:r>
              </a:p>
            </p:txBody>
          </p:sp>
          <p:sp>
            <p:nvSpPr>
              <p:cNvPr id="114" name="矩形 123"/>
              <p:cNvSpPr/>
              <p:nvPr/>
            </p:nvSpPr>
            <p:spPr>
              <a:xfrm>
                <a:off x="5956" y="6102"/>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6</a:t>
                </a:r>
              </a:p>
            </p:txBody>
          </p:sp>
          <p:sp>
            <p:nvSpPr>
              <p:cNvPr id="115" name="矩形 125"/>
              <p:cNvSpPr/>
              <p:nvPr/>
            </p:nvSpPr>
            <p:spPr>
              <a:xfrm>
                <a:off x="5956" y="7469"/>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8</a:t>
                </a:r>
              </a:p>
            </p:txBody>
          </p:sp>
          <p:sp>
            <p:nvSpPr>
              <p:cNvPr id="116" name="矩形 128"/>
              <p:cNvSpPr/>
              <p:nvPr/>
            </p:nvSpPr>
            <p:spPr>
              <a:xfrm>
                <a:off x="5958" y="4734"/>
                <a:ext cx="669" cy="11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900">
                  <a:solidFill>
                    <a:schemeClr val="tx1"/>
                  </a:solidFill>
                </a:endParaRPr>
              </a:p>
            </p:txBody>
          </p:sp>
          <p:sp>
            <p:nvSpPr>
              <p:cNvPr id="117" name="矩形 129"/>
              <p:cNvSpPr/>
              <p:nvPr/>
            </p:nvSpPr>
            <p:spPr>
              <a:xfrm>
                <a:off x="5958" y="4734"/>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4</a:t>
                </a:r>
              </a:p>
            </p:txBody>
          </p:sp>
          <p:grpSp>
            <p:nvGrpSpPr>
              <p:cNvPr id="118" name="组合 134"/>
              <p:cNvGrpSpPr/>
              <p:nvPr/>
            </p:nvGrpSpPr>
            <p:grpSpPr>
              <a:xfrm>
                <a:off x="5072" y="7463"/>
                <a:ext cx="669" cy="1140"/>
                <a:chOff x="5013" y="8578"/>
                <a:chExt cx="669" cy="1140"/>
              </a:xfrm>
            </p:grpSpPr>
            <p:sp>
              <p:nvSpPr>
                <p:cNvPr id="119" name="矩形 130"/>
                <p:cNvSpPr/>
                <p:nvPr/>
              </p:nvSpPr>
              <p:spPr>
                <a:xfrm>
                  <a:off x="5013" y="8584"/>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4</a:t>
                  </a:r>
                </a:p>
              </p:txBody>
            </p:sp>
            <p:sp>
              <p:nvSpPr>
                <p:cNvPr id="120" name="矩形 131"/>
                <p:cNvSpPr/>
                <p:nvPr/>
              </p:nvSpPr>
              <p:spPr>
                <a:xfrm>
                  <a:off x="5013" y="8578"/>
                  <a:ext cx="669" cy="11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sz="900">
                    <a:solidFill>
                      <a:schemeClr val="tx1"/>
                    </a:solidFill>
                  </a:endParaRPr>
                </a:p>
              </p:txBody>
            </p:sp>
            <p:sp>
              <p:nvSpPr>
                <p:cNvPr id="121" name="矩形 132"/>
                <p:cNvSpPr/>
                <p:nvPr/>
              </p:nvSpPr>
              <p:spPr>
                <a:xfrm>
                  <a:off x="5013" y="8578"/>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7</a:t>
                  </a:r>
                </a:p>
              </p:txBody>
            </p:sp>
          </p:grpSp>
        </p:grpSp>
        <p:cxnSp>
          <p:nvCxnSpPr>
            <p:cNvPr id="84" name="直接箭头连接符 138"/>
            <p:cNvCxnSpPr/>
            <p:nvPr/>
          </p:nvCxnSpPr>
          <p:spPr>
            <a:xfrm>
              <a:off x="1535953" y="3603109"/>
              <a:ext cx="553241" cy="0"/>
            </a:xfrm>
            <a:prstGeom prst="straightConnector1">
              <a:avLst/>
            </a:prstGeom>
            <a:ln w="25400">
              <a:solidFill>
                <a:srgbClr val="446DA9"/>
              </a:solidFill>
              <a:tailEnd type="arrow"/>
            </a:ln>
          </p:spPr>
          <p:style>
            <a:lnRef idx="1">
              <a:schemeClr val="accent1"/>
            </a:lnRef>
            <a:fillRef idx="0">
              <a:schemeClr val="accent1"/>
            </a:fillRef>
            <a:effectRef idx="0">
              <a:schemeClr val="accent1"/>
            </a:effectRef>
            <a:fontRef idx="minor">
              <a:schemeClr val="tx1"/>
            </a:fontRef>
          </p:style>
        </p:cxnSp>
        <p:grpSp>
          <p:nvGrpSpPr>
            <p:cNvPr id="85" name="组合 204"/>
            <p:cNvGrpSpPr/>
            <p:nvPr/>
          </p:nvGrpSpPr>
          <p:grpSpPr>
            <a:xfrm>
              <a:off x="3681314" y="1892240"/>
              <a:ext cx="324678" cy="3421738"/>
              <a:chOff x="8251" y="2563"/>
              <a:chExt cx="706" cy="6734"/>
            </a:xfrm>
          </p:grpSpPr>
          <p:grpSp>
            <p:nvGrpSpPr>
              <p:cNvPr id="89" name="组合 165"/>
              <p:cNvGrpSpPr/>
              <p:nvPr/>
            </p:nvGrpSpPr>
            <p:grpSpPr>
              <a:xfrm>
                <a:off x="8251" y="2563"/>
                <a:ext cx="669" cy="1138"/>
                <a:chOff x="7755" y="2427"/>
                <a:chExt cx="669" cy="1138"/>
              </a:xfrm>
            </p:grpSpPr>
            <p:pic>
              <p:nvPicPr>
                <p:cNvPr id="102" name="图片 141" descr="image_part_002"/>
                <p:cNvPicPr>
                  <a:picLocks noChangeAspect="1"/>
                </p:cNvPicPr>
                <p:nvPr/>
              </p:nvPicPr>
              <p:blipFill>
                <a:blip r:embed="rId5"/>
                <a:stretch>
                  <a:fillRect/>
                </a:stretch>
              </p:blipFill>
              <p:spPr>
                <a:xfrm>
                  <a:off x="7755" y="2427"/>
                  <a:ext cx="669" cy="1138"/>
                </a:xfrm>
                <a:prstGeom prst="rect">
                  <a:avLst/>
                </a:prstGeom>
              </p:spPr>
            </p:pic>
            <p:sp>
              <p:nvSpPr>
                <p:cNvPr id="103" name="矩形 145"/>
                <p:cNvSpPr/>
                <p:nvPr/>
              </p:nvSpPr>
              <p:spPr>
                <a:xfrm>
                  <a:off x="7763" y="2437"/>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2</a:t>
                  </a:r>
                </a:p>
              </p:txBody>
            </p:sp>
          </p:grpSp>
          <p:grpSp>
            <p:nvGrpSpPr>
              <p:cNvPr id="90" name="组合 186"/>
              <p:cNvGrpSpPr/>
              <p:nvPr/>
            </p:nvGrpSpPr>
            <p:grpSpPr>
              <a:xfrm>
                <a:off x="8251" y="3962"/>
                <a:ext cx="692" cy="1138"/>
                <a:chOff x="7755" y="3794"/>
                <a:chExt cx="692" cy="1138"/>
              </a:xfrm>
            </p:grpSpPr>
            <p:pic>
              <p:nvPicPr>
                <p:cNvPr id="100" name="图片 148" descr="image_part_003"/>
                <p:cNvPicPr>
                  <a:picLocks noChangeAspect="1"/>
                </p:cNvPicPr>
                <p:nvPr/>
              </p:nvPicPr>
              <p:blipFill>
                <a:blip r:embed="rId6"/>
                <a:stretch>
                  <a:fillRect/>
                </a:stretch>
              </p:blipFill>
              <p:spPr>
                <a:xfrm>
                  <a:off x="7755" y="3794"/>
                  <a:ext cx="692" cy="1138"/>
                </a:xfrm>
                <a:prstGeom prst="rect">
                  <a:avLst/>
                </a:prstGeom>
              </p:spPr>
            </p:pic>
            <p:sp>
              <p:nvSpPr>
                <p:cNvPr id="101" name="矩形 157"/>
                <p:cNvSpPr/>
                <p:nvPr/>
              </p:nvSpPr>
              <p:spPr>
                <a:xfrm>
                  <a:off x="7767" y="3806"/>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3</a:t>
                  </a:r>
                </a:p>
              </p:txBody>
            </p:sp>
          </p:grpSp>
          <p:grpSp>
            <p:nvGrpSpPr>
              <p:cNvPr id="91" name="组合 187"/>
              <p:cNvGrpSpPr/>
              <p:nvPr/>
            </p:nvGrpSpPr>
            <p:grpSpPr>
              <a:xfrm>
                <a:off x="8265" y="5361"/>
                <a:ext cx="692" cy="1138"/>
                <a:chOff x="7769" y="5162"/>
                <a:chExt cx="692" cy="1138"/>
              </a:xfrm>
            </p:grpSpPr>
            <p:pic>
              <p:nvPicPr>
                <p:cNvPr id="98" name="图片 158" descr="image_part_005"/>
                <p:cNvPicPr>
                  <a:picLocks noChangeAspect="1"/>
                </p:cNvPicPr>
                <p:nvPr/>
              </p:nvPicPr>
              <p:blipFill>
                <a:blip r:embed="rId8"/>
                <a:stretch>
                  <a:fillRect/>
                </a:stretch>
              </p:blipFill>
              <p:spPr>
                <a:xfrm>
                  <a:off x="7769" y="5162"/>
                  <a:ext cx="692" cy="1138"/>
                </a:xfrm>
                <a:prstGeom prst="rect">
                  <a:avLst/>
                </a:prstGeom>
              </p:spPr>
            </p:pic>
            <p:sp>
              <p:nvSpPr>
                <p:cNvPr id="99" name="矩形 160"/>
                <p:cNvSpPr/>
                <p:nvPr/>
              </p:nvSpPr>
              <p:spPr>
                <a:xfrm>
                  <a:off x="7781" y="5175"/>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dirty="0">
                      <a:solidFill>
                        <a:schemeClr val="tx1"/>
                      </a:solidFill>
                    </a:rPr>
                    <a:t>5</a:t>
                  </a:r>
                </a:p>
              </p:txBody>
            </p:sp>
          </p:grpSp>
          <p:grpSp>
            <p:nvGrpSpPr>
              <p:cNvPr id="92" name="组合 188"/>
              <p:cNvGrpSpPr/>
              <p:nvPr/>
            </p:nvGrpSpPr>
            <p:grpSpPr>
              <a:xfrm>
                <a:off x="8251" y="6760"/>
                <a:ext cx="669" cy="1138"/>
                <a:chOff x="7755" y="6529"/>
                <a:chExt cx="669" cy="1138"/>
              </a:xfrm>
            </p:grpSpPr>
            <p:pic>
              <p:nvPicPr>
                <p:cNvPr id="96" name="图片 159" descr="image_part_006"/>
                <p:cNvPicPr>
                  <a:picLocks noChangeAspect="1"/>
                </p:cNvPicPr>
                <p:nvPr/>
              </p:nvPicPr>
              <p:blipFill>
                <a:blip r:embed="rId9"/>
                <a:stretch>
                  <a:fillRect/>
                </a:stretch>
              </p:blipFill>
              <p:spPr>
                <a:xfrm>
                  <a:off x="7755" y="6529"/>
                  <a:ext cx="669" cy="1138"/>
                </a:xfrm>
                <a:prstGeom prst="rect">
                  <a:avLst/>
                </a:prstGeom>
              </p:spPr>
            </p:pic>
            <p:sp>
              <p:nvSpPr>
                <p:cNvPr id="97" name="矩形 161"/>
                <p:cNvSpPr/>
                <p:nvPr/>
              </p:nvSpPr>
              <p:spPr>
                <a:xfrm>
                  <a:off x="7763" y="6537"/>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6</a:t>
                  </a:r>
                </a:p>
              </p:txBody>
            </p:sp>
          </p:grpSp>
          <p:grpSp>
            <p:nvGrpSpPr>
              <p:cNvPr id="93" name="组合 189"/>
              <p:cNvGrpSpPr/>
              <p:nvPr/>
            </p:nvGrpSpPr>
            <p:grpSpPr>
              <a:xfrm>
                <a:off x="8251" y="8159"/>
                <a:ext cx="669" cy="1138"/>
                <a:chOff x="7755" y="8024"/>
                <a:chExt cx="669" cy="1138"/>
              </a:xfrm>
            </p:grpSpPr>
            <p:pic>
              <p:nvPicPr>
                <p:cNvPr id="94" name="图片 162" descr="image_part_008"/>
                <p:cNvPicPr>
                  <a:picLocks noChangeAspect="1"/>
                </p:cNvPicPr>
                <p:nvPr/>
              </p:nvPicPr>
              <p:blipFill>
                <a:blip r:embed="rId11"/>
                <a:stretch>
                  <a:fillRect/>
                </a:stretch>
              </p:blipFill>
              <p:spPr>
                <a:xfrm>
                  <a:off x="7755" y="8024"/>
                  <a:ext cx="669" cy="1138"/>
                </a:xfrm>
                <a:prstGeom prst="rect">
                  <a:avLst/>
                </a:prstGeom>
              </p:spPr>
            </p:pic>
            <p:sp>
              <p:nvSpPr>
                <p:cNvPr id="95" name="矩形 163"/>
                <p:cNvSpPr/>
                <p:nvPr/>
              </p:nvSpPr>
              <p:spPr>
                <a:xfrm>
                  <a:off x="7763" y="8035"/>
                  <a:ext cx="239" cy="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a:solidFill>
                        <a:schemeClr val="tx1"/>
                      </a:solidFill>
                    </a:rPr>
                    <a:t>8</a:t>
                  </a:r>
                </a:p>
              </p:txBody>
            </p:sp>
          </p:grpSp>
        </p:grpSp>
        <p:sp>
          <p:nvSpPr>
            <p:cNvPr id="86" name="圆角矩形 164"/>
            <p:cNvSpPr/>
            <p:nvPr/>
          </p:nvSpPr>
          <p:spPr>
            <a:xfrm>
              <a:off x="4775379" y="3393252"/>
              <a:ext cx="1057734" cy="42022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a:solidFill>
                    <a:schemeClr val="tx1"/>
                  </a:solidFill>
                  <a:sym typeface="+mn-ea"/>
                </a:rPr>
                <a:t>Transformer </a:t>
              </a:r>
              <a:r>
                <a:rPr lang="zh-CN" altLang="en-US" sz="1200">
                  <a:solidFill>
                    <a:schemeClr val="tx1"/>
                  </a:solidFill>
                  <a:sym typeface="+mn-ea"/>
                </a:rPr>
                <a:t>编码器</a:t>
              </a:r>
            </a:p>
          </p:txBody>
        </p:sp>
        <p:cxnSp>
          <p:nvCxnSpPr>
            <p:cNvPr id="87" name="直接箭头连接符 202"/>
            <p:cNvCxnSpPr/>
            <p:nvPr/>
          </p:nvCxnSpPr>
          <p:spPr>
            <a:xfrm>
              <a:off x="3020000" y="3603109"/>
              <a:ext cx="553241" cy="0"/>
            </a:xfrm>
            <a:prstGeom prst="straightConnector1">
              <a:avLst/>
            </a:prstGeom>
            <a:ln w="25400">
              <a:solidFill>
                <a:srgbClr val="446DA9"/>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205"/>
            <p:cNvCxnSpPr/>
            <p:nvPr/>
          </p:nvCxnSpPr>
          <p:spPr>
            <a:xfrm>
              <a:off x="4114065" y="3603109"/>
              <a:ext cx="553241" cy="0"/>
            </a:xfrm>
            <a:prstGeom prst="straightConnector1">
              <a:avLst/>
            </a:prstGeom>
            <a:ln w="25400">
              <a:solidFill>
                <a:srgbClr val="446DA9"/>
              </a:solidFill>
              <a:tailEnd type="arrow"/>
            </a:ln>
          </p:spPr>
          <p:style>
            <a:lnRef idx="1">
              <a:schemeClr val="accent1"/>
            </a:lnRef>
            <a:fillRef idx="0">
              <a:schemeClr val="accent1"/>
            </a:fillRef>
            <a:effectRef idx="0">
              <a:schemeClr val="accent1"/>
            </a:effectRef>
            <a:fontRef idx="minor">
              <a:schemeClr val="tx1"/>
            </a:fontRef>
          </p:style>
        </p:cxnSp>
      </p:grpSp>
      <p:grpSp>
        <p:nvGrpSpPr>
          <p:cNvPr id="2089" name="Group 2088"/>
          <p:cNvGrpSpPr/>
          <p:nvPr/>
        </p:nvGrpSpPr>
        <p:grpSpPr>
          <a:xfrm>
            <a:off x="6666285" y="842748"/>
            <a:ext cx="3662297" cy="1819145"/>
            <a:chOff x="6664445" y="742229"/>
            <a:chExt cx="3662297" cy="1819145"/>
          </a:xfrm>
        </p:grpSpPr>
        <p:sp>
          <p:nvSpPr>
            <p:cNvPr id="2068" name="矩形: 圆角 10"/>
            <p:cNvSpPr/>
            <p:nvPr/>
          </p:nvSpPr>
          <p:spPr>
            <a:xfrm>
              <a:off x="6664445" y="742229"/>
              <a:ext cx="3662297" cy="1819145"/>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endParaRPr lang="zh-CN" altLang="en-US" sz="1800" kern="100" dirty="0">
                <a:solidFill>
                  <a:schemeClr val="tx1"/>
                </a:solidFill>
                <a:effectLst/>
                <a:latin typeface="微软雅黑" panose="020B0503020204020204" pitchFamily="34" charset="-122"/>
                <a:ea typeface="微软雅黑" panose="020B0503020204020204" pitchFamily="34" charset="-122"/>
              </a:endParaRPr>
            </a:p>
          </p:txBody>
        </p:sp>
        <p:sp>
          <p:nvSpPr>
            <p:cNvPr id="2069" name="文本框 14"/>
            <p:cNvSpPr txBox="1"/>
            <p:nvPr/>
          </p:nvSpPr>
          <p:spPr>
            <a:xfrm>
              <a:off x="7870993" y="836658"/>
              <a:ext cx="1249200" cy="441916"/>
            </a:xfrm>
            <a:prstGeom prst="rect">
              <a:avLst/>
            </a:prstGeom>
            <a:noFill/>
          </p:spPr>
          <p:txBody>
            <a:bodyPr wrap="square" rtlCol="0">
              <a:spAutoFit/>
            </a:bodyPr>
            <a:lstStyle/>
            <a:p>
              <a:pPr algn="just">
                <a:lnSpc>
                  <a:spcPts val="3000"/>
                </a:lnSpc>
              </a:pPr>
              <a:r>
                <a:rPr kumimoji="0" lang="zh-CN" altLang="en-US" sz="20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模块输入</a:t>
              </a:r>
              <a:endParaRPr kumimoji="0" lang="en-US" altLang="en-US" sz="20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1" name="TextBox 2070"/>
            <p:cNvSpPr txBox="1"/>
            <p:nvPr/>
          </p:nvSpPr>
          <p:spPr>
            <a:xfrm>
              <a:off x="7155882" y="1307612"/>
              <a:ext cx="2679423" cy="1077218"/>
            </a:xfrm>
            <a:prstGeom prst="rect">
              <a:avLst/>
            </a:prstGeom>
            <a:noFill/>
          </p:spPr>
          <p:txBody>
            <a:bodyPr wrap="square">
              <a:spAutoFit/>
            </a:bodyPr>
            <a:lstStyle/>
            <a:p>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完整输入图像块序列，包括</a:t>
              </a:r>
              <a:endParaRPr kumimoji="0" lang="en-US"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a:t>
              </a:r>
              <a:r>
                <a:rPr kumimoji="0" lang="en-US" altLang="en-US"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cls</a:t>
              </a:r>
              <a:r>
                <a:rPr kumimoji="0" lang="en-US"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a:t>
              </a:r>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嵌入令牌</a:t>
              </a:r>
              <a:endParaRPr kumimoji="0" lang="en-US"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位置编码</a:t>
              </a:r>
              <a:endParaRPr kumimoji="0" lang="en-US"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视角信息嵌入</a:t>
              </a:r>
              <a:endParaRPr lang="en-MY" sz="1600" dirty="0"/>
            </a:p>
          </p:txBody>
        </p:sp>
      </p:grpSp>
      <p:grpSp>
        <p:nvGrpSpPr>
          <p:cNvPr id="2091" name="Group 2090"/>
          <p:cNvGrpSpPr/>
          <p:nvPr/>
        </p:nvGrpSpPr>
        <p:grpSpPr>
          <a:xfrm>
            <a:off x="6666285" y="2871568"/>
            <a:ext cx="3658617" cy="1914128"/>
            <a:chOff x="6666285" y="2854108"/>
            <a:chExt cx="3658617" cy="1914128"/>
          </a:xfrm>
        </p:grpSpPr>
        <p:sp>
          <p:nvSpPr>
            <p:cNvPr id="2077" name="矩形: 圆角 10"/>
            <p:cNvSpPr/>
            <p:nvPr/>
          </p:nvSpPr>
          <p:spPr>
            <a:xfrm>
              <a:off x="6666285" y="2854108"/>
              <a:ext cx="3658617" cy="1914128"/>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endParaRPr lang="zh-CN" altLang="en-US" sz="1800" kern="100" dirty="0">
                <a:solidFill>
                  <a:schemeClr val="tx1"/>
                </a:solidFill>
                <a:effectLst/>
                <a:latin typeface="微软雅黑" panose="020B0503020204020204" pitchFamily="34" charset="-122"/>
                <a:ea typeface="微软雅黑" panose="020B0503020204020204" pitchFamily="34" charset="-122"/>
              </a:endParaRPr>
            </a:p>
          </p:txBody>
        </p:sp>
        <p:sp>
          <p:nvSpPr>
            <p:cNvPr id="2072" name="文本框 14"/>
            <p:cNvSpPr txBox="1"/>
            <p:nvPr/>
          </p:nvSpPr>
          <p:spPr>
            <a:xfrm>
              <a:off x="7880132" y="2944540"/>
              <a:ext cx="1230922" cy="441916"/>
            </a:xfrm>
            <a:prstGeom prst="rect">
              <a:avLst/>
            </a:prstGeom>
            <a:noFill/>
          </p:spPr>
          <p:txBody>
            <a:bodyPr wrap="square" rtlCol="0">
              <a:spAutoFit/>
            </a:bodyPr>
            <a:lstStyle/>
            <a:p>
              <a:pPr algn="just">
                <a:lnSpc>
                  <a:spcPts val="3000"/>
                </a:lnSpc>
              </a:pPr>
              <a:r>
                <a:rPr kumimoji="0" lang="zh-CN" altLang="en-US" sz="20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模块参数</a:t>
              </a:r>
              <a:endParaRPr kumimoji="0" lang="en-US" altLang="en-US" sz="20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74" name="TextBox 2073"/>
                <p:cNvSpPr txBox="1"/>
                <p:nvPr/>
              </p:nvSpPr>
              <p:spPr>
                <a:xfrm>
                  <a:off x="6879655" y="3406277"/>
                  <a:ext cx="3231876" cy="357534"/>
                </a:xfrm>
                <a:prstGeom prst="rect">
                  <a:avLst/>
                </a:prstGeom>
                <a:noFill/>
              </p:spPr>
              <p:txBody>
                <a:bodyPr wrap="square">
                  <a:spAutoFit/>
                </a:bodyPr>
                <a:lstStyle/>
                <a:p>
                  <a:r>
                    <a:rPr kumimoji="0" lang="en-US"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输入图像块序列保留比例 </a:t>
                  </a:r>
                  <a14:m>
                    <m:oMath xmlns:m="http://schemas.openxmlformats.org/officeDocument/2006/math">
                      <m:sSub>
                        <m:sSubPr>
                          <m:ctrlPr>
                            <a:rPr kumimoji="0" lang="en-US" altLang="en-US" sz="1600" b="0"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MY" altLang="en-US" sz="1600" b="0"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𝑟𝑎𝑡𝑒</m:t>
                          </m:r>
                        </m:e>
                        <m:sub>
                          <m:r>
                            <a:rPr kumimoji="0" lang="en-MY" altLang="en-US" sz="1600" b="0"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𝑘𝑒𝑒𝑝</m:t>
                          </m:r>
                        </m:sub>
                      </m:sSub>
                    </m:oMath>
                  </a14:m>
                  <a:endParaRPr lang="en-MY" sz="1600" dirty="0"/>
                </a:p>
              </p:txBody>
            </p:sp>
          </mc:Choice>
          <mc:Fallback xmlns="">
            <p:sp>
              <p:nvSpPr>
                <p:cNvPr id="2074" name="TextBox 2073"/>
                <p:cNvSpPr txBox="1">
                  <a:spLocks noRot="1" noChangeAspect="1" noMove="1" noResize="1" noEditPoints="1" noAdjustHandles="1" noChangeArrowheads="1" noChangeShapeType="1" noTextEdit="1"/>
                </p:cNvSpPr>
                <p:nvPr/>
              </p:nvSpPr>
              <p:spPr>
                <a:xfrm>
                  <a:off x="6879655" y="3406277"/>
                  <a:ext cx="3231876" cy="357534"/>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76" name="TextBox 2075"/>
                <p:cNvSpPr txBox="1"/>
                <p:nvPr/>
              </p:nvSpPr>
              <p:spPr>
                <a:xfrm>
                  <a:off x="6775819" y="3792108"/>
                  <a:ext cx="3439549" cy="861774"/>
                </a:xfrm>
                <a:prstGeom prst="rect">
                  <a:avLst/>
                </a:prstGeom>
                <a:noFill/>
              </p:spPr>
              <p:txBody>
                <a:bodyPr wrap="square">
                  <a:spAutoFit/>
                </a:bodyPr>
                <a:lstStyle/>
                <a:p>
                  <a:pPr algn="just">
                    <a:lnSpc>
                      <a:spcPts val="3000"/>
                    </a:lnSpc>
                  </a:pP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决定 </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输入图像块保留数量 </a:t>
                  </a:r>
                  <a14:m>
                    <m:oMath xmlns:m="http://schemas.openxmlformats.org/officeDocument/2006/math">
                      <m:sSub>
                        <m:sSubPr>
                          <m:ctrlPr>
                            <a:rPr lang="en-MY" altLang="zh-CN" sz="1600" i="1">
                              <a:latin typeface="Cambria Math" panose="02040503050406030204" pitchFamily="18" charset="0"/>
                              <a:ea typeface="微软雅黑" panose="020B0503020204020204" pitchFamily="34" charset="-122"/>
                              <a:cs typeface="Times New Roman" panose="02020603050405020304" pitchFamily="18" charset="0"/>
                            </a:rPr>
                          </m:ctrlPr>
                        </m:sSubPr>
                        <m:e>
                          <m:r>
                            <a:rPr lang="en-MY" altLang="zh-CN" sz="1600" b="0" i="1">
                              <a:latin typeface="Cambria Math" panose="02040503050406030204" pitchFamily="18" charset="0"/>
                              <a:ea typeface="微软雅黑" panose="020B0503020204020204" pitchFamily="34" charset="-122"/>
                              <a:cs typeface="Times New Roman" panose="02020603050405020304" pitchFamily="18" charset="0"/>
                            </a:rPr>
                            <m:t>𝑝𝑎𝑡𝑐h</m:t>
                          </m:r>
                        </m:e>
                        <m:sub>
                          <m:r>
                            <a:rPr lang="en-MY" altLang="zh-CN" sz="1600" b="0" i="1">
                              <a:latin typeface="Cambria Math" panose="02040503050406030204" pitchFamily="18" charset="0"/>
                              <a:ea typeface="微软雅黑" panose="020B0503020204020204" pitchFamily="34" charset="-122"/>
                              <a:cs typeface="Times New Roman" panose="02020603050405020304" pitchFamily="18" charset="0"/>
                            </a:rPr>
                            <m:t>𝑘𝑒𝑒𝑝</m:t>
                          </m:r>
                        </m:sub>
                      </m:sSub>
                    </m:oMath>
                  </a14:m>
                  <a:endParaRPr kumimoji="0" lang="en-MY" altLang="zh-CN" sz="160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3000"/>
                    </a:lnSpc>
                  </a:pPr>
                  <a14:m>
                    <m:oMathPara xmlns:m="http://schemas.openxmlformats.org/officeDocument/2006/math">
                      <m:oMathParaPr>
                        <m:jc m:val="centerGroup"/>
                      </m:oMathParaPr>
                      <m:oMath xmlns:m="http://schemas.openxmlformats.org/officeDocument/2006/math">
                        <m:sSub>
                          <m:sSubPr>
                            <m:ctrlPr>
                              <a:rPr kumimoji="0" lang="en-MY" altLang="zh-CN" sz="1600" b="0" i="1" u="none" strike="noStrike" cap="none" normalizeH="0" baseline="0" smtClean="0">
                                <a:ln>
                                  <a:noFill/>
                                </a:ln>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MY" altLang="zh-CN" sz="1600" b="0" i="1" u="none" strike="noStrike" cap="none" normalizeH="0" baseline="0" smtClean="0">
                                <a:ln>
                                  <a:noFill/>
                                </a:ln>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𝑝𝑎𝑡𝑐h</m:t>
                            </m:r>
                          </m:e>
                          <m:sub>
                            <m:r>
                              <a:rPr kumimoji="0" lang="en-MY" altLang="zh-CN" sz="1600" b="0" i="1" u="none" strike="noStrike" cap="none" normalizeH="0" baseline="0" smtClean="0">
                                <a:ln>
                                  <a:noFill/>
                                </a:ln>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𝑘𝑒𝑒𝑝</m:t>
                            </m:r>
                          </m:sub>
                        </m:sSub>
                        <m:r>
                          <a:rPr kumimoji="0" lang="en-MY" altLang="zh-CN" sz="1600" b="0" i="1" u="none" strike="noStrike" cap="none" normalizeH="0" baseline="0" smtClean="0">
                            <a:ln>
                              <a:noFill/>
                            </a:ln>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a:rPr kumimoji="0" lang="en-MY" altLang="zh-CN" sz="1600" b="0" i="1" u="none" strike="noStrike" cap="none" normalizeH="0" baseline="0" smtClean="0">
                            <a:ln>
                              <a:noFill/>
                            </a:ln>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𝑝𝑎𝑡𝑐h</m:t>
                        </m:r>
                        <m:r>
                          <a:rPr kumimoji="0" lang="en-MY" altLang="zh-CN" sz="1600" b="0" i="1" u="none" strike="noStrike" cap="none" normalizeH="0" baseline="0" smtClean="0">
                            <a:ln>
                              <a:noFill/>
                            </a:ln>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 × </m:t>
                        </m:r>
                        <m:sSub>
                          <m:sSubPr>
                            <m:ctrlPr>
                              <a:rPr kumimoji="0" lang="en-MY" altLang="zh-CN" sz="16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MY" altLang="zh-CN" sz="16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𝑟𝑎𝑡𝑒</m:t>
                            </m:r>
                          </m:e>
                          <m:sub>
                            <m:r>
                              <a:rPr kumimoji="0" lang="en-MY" altLang="zh-CN" sz="16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𝑘𝑒𝑒𝑝</m:t>
                            </m:r>
                          </m:sub>
                        </m:sSub>
                      </m:oMath>
                    </m:oMathPara>
                  </a14:m>
                  <a:endParaRPr lang="en-MY"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076" name="TextBox 2075"/>
                <p:cNvSpPr txBox="1">
                  <a:spLocks noRot="1" noChangeAspect="1" noMove="1" noResize="1" noEditPoints="1" noAdjustHandles="1" noChangeArrowheads="1" noChangeShapeType="1" noTextEdit="1"/>
                </p:cNvSpPr>
                <p:nvPr/>
              </p:nvSpPr>
              <p:spPr>
                <a:xfrm>
                  <a:off x="6775819" y="3792108"/>
                  <a:ext cx="3439549" cy="861774"/>
                </a:xfrm>
                <a:prstGeom prst="rect">
                  <a:avLst/>
                </a:prstGeom>
                <a:blipFill rotWithShape="1">
                  <a:blip r:embed="rId13"/>
                </a:blipFill>
              </p:spPr>
              <p:txBody>
                <a:bodyPr/>
                <a:lstStyle/>
                <a:p>
                  <a:r>
                    <a:rPr lang="zh-CN" altLang="en-US">
                      <a:noFill/>
                    </a:rPr>
                    <a:t> </a:t>
                  </a:r>
                </a:p>
              </p:txBody>
            </p:sp>
          </mc:Fallback>
        </mc:AlternateContent>
      </p:grpSp>
      <p:grpSp>
        <p:nvGrpSpPr>
          <p:cNvPr id="2090" name="Group 2089"/>
          <p:cNvGrpSpPr/>
          <p:nvPr/>
        </p:nvGrpSpPr>
        <p:grpSpPr>
          <a:xfrm>
            <a:off x="409673" y="4971506"/>
            <a:ext cx="6009053" cy="1053070"/>
            <a:chOff x="294588" y="4938669"/>
            <a:chExt cx="6009053" cy="1053070"/>
          </a:xfrm>
        </p:grpSpPr>
        <p:sp>
          <p:nvSpPr>
            <p:cNvPr id="2080" name="矩形: 圆角 10"/>
            <p:cNvSpPr/>
            <p:nvPr/>
          </p:nvSpPr>
          <p:spPr>
            <a:xfrm>
              <a:off x="294588" y="4961460"/>
              <a:ext cx="1725277" cy="1030279"/>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对</a:t>
              </a:r>
              <a:r>
                <a:rPr kumimoji="0" lang="en-US" altLang="en-US" sz="1800" b="0" i="0" u="none" strike="noStrike" cap="none" normalizeH="0" baseline="0" dirty="0" err="1">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输入图像块序列掩膜随机生成数值</a:t>
              </a:r>
              <a:endParaRPr lang="zh-CN" altLang="en-US" sz="1800" kern="100" dirty="0">
                <a:solidFill>
                  <a:schemeClr val="tx1"/>
                </a:solidFill>
                <a:effectLst/>
                <a:latin typeface="微软雅黑" panose="020B0503020204020204" pitchFamily="34" charset="-122"/>
                <a:ea typeface="微软雅黑" panose="020B0503020204020204" pitchFamily="34" charset="-122"/>
              </a:endParaRPr>
            </a:p>
          </p:txBody>
        </p:sp>
        <p:sp>
          <p:nvSpPr>
            <p:cNvPr id="2081" name="矩形: 圆角 10"/>
            <p:cNvSpPr/>
            <p:nvPr/>
          </p:nvSpPr>
          <p:spPr>
            <a:xfrm>
              <a:off x="2613096" y="4961459"/>
              <a:ext cx="1252922" cy="1030279"/>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r>
                <a:rPr kumimoji="0" lang="en-US" altLang="en-US" sz="1800" b="0" i="0" u="none" strike="noStrike" cap="none" normalizeH="0" baseline="0" dirty="0" err="1">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按照顺序重新排列</a:t>
              </a:r>
              <a:endParaRPr lang="zh-CN" altLang="en-US" sz="1800" kern="100" dirty="0">
                <a:solidFill>
                  <a:schemeClr val="tx1"/>
                </a:solidFill>
                <a:effectLst/>
                <a:latin typeface="微软雅黑" panose="020B0503020204020204" pitchFamily="34" charset="-122"/>
                <a:ea typeface="微软雅黑" panose="020B0503020204020204" pitchFamily="34" charset="-122"/>
              </a:endParaRPr>
            </a:p>
          </p:txBody>
        </p:sp>
        <p:cxnSp>
          <p:nvCxnSpPr>
            <p:cNvPr id="2083" name="Straight Arrow Connector 2082"/>
            <p:cNvCxnSpPr>
              <a:stCxn id="2080" idx="3"/>
              <a:endCxn id="2081" idx="1"/>
            </p:cNvCxnSpPr>
            <p:nvPr/>
          </p:nvCxnSpPr>
          <p:spPr>
            <a:xfrm flipV="1">
              <a:off x="2019865" y="5476599"/>
              <a:ext cx="593231" cy="1"/>
            </a:xfrm>
            <a:prstGeom prst="straightConnector1">
              <a:avLst/>
            </a:prstGeom>
            <a:ln w="25400">
              <a:solidFill>
                <a:srgbClr val="BD9F6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4" name="矩形: 圆角 10"/>
                <p:cNvSpPr/>
                <p:nvPr/>
              </p:nvSpPr>
              <p:spPr>
                <a:xfrm>
                  <a:off x="4459249" y="4938669"/>
                  <a:ext cx="1844392" cy="1030279"/>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r>
                    <a:rPr kumimoji="0" lang="en-US"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保留前</a:t>
                  </a:r>
                  <a:r>
                    <a:rPr lang="en-MY" altLang="zh-CN" dirty="0">
                      <a:solidFill>
                        <a:schemeClr val="tx1"/>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MY" altLang="zh-CN"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MY" altLang="zh-CN" b="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𝑝𝑎𝑡𝑐h</m:t>
                          </m:r>
                        </m:e>
                        <m:sub>
                          <m:r>
                            <a:rPr lang="en-MY" altLang="zh-CN" b="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𝑘𝑒𝑒𝑝</m:t>
                          </m:r>
                        </m:sub>
                      </m:sSub>
                      <m:r>
                        <a:rPr lang="en-MY" altLang="zh-CN" b="0"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 </m:t>
                      </m:r>
                    </m:oMath>
                  </a14:m>
                  <a:r>
                    <a:rPr kumimoji="0" lang="en-US"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个</a:t>
                  </a:r>
                </a:p>
                <a:p>
                  <a:pPr marL="0" marR="0" algn="ctr">
                    <a:spcBef>
                      <a:spcPts val="0"/>
                    </a:spcBef>
                    <a:spcAft>
                      <a:spcPts val="0"/>
                    </a:spcAft>
                  </a:pPr>
                  <a:r>
                    <a:rPr kumimoji="0" lang="en-US"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输入图像块</a:t>
                  </a:r>
                  <a:endParaRPr lang="zh-CN" altLang="en-US" sz="1800" kern="100" dirty="0">
                    <a:solidFill>
                      <a:schemeClr val="tx1"/>
                    </a:solidFill>
                    <a:effectLst/>
                    <a:latin typeface="微软雅黑" panose="020B0503020204020204" pitchFamily="34" charset="-122"/>
                    <a:ea typeface="微软雅黑" panose="020B0503020204020204" pitchFamily="34" charset="-122"/>
                  </a:endParaRPr>
                </a:p>
              </p:txBody>
            </p:sp>
          </mc:Choice>
          <mc:Fallback xmlns="">
            <p:sp>
              <p:nvSpPr>
                <p:cNvPr id="2084" name="矩形: 圆角 10"/>
                <p:cNvSpPr>
                  <a:spLocks noRot="1" noChangeAspect="1" noMove="1" noResize="1" noEditPoints="1" noAdjustHandles="1" noChangeArrowheads="1" noChangeShapeType="1" noTextEdit="1"/>
                </p:cNvSpPr>
                <p:nvPr/>
              </p:nvSpPr>
              <p:spPr>
                <a:xfrm>
                  <a:off x="4459249" y="4938669"/>
                  <a:ext cx="1844392" cy="1030279"/>
                </a:xfrm>
                <a:prstGeom prst="roundRect">
                  <a:avLst/>
                </a:prstGeom>
                <a:blipFill rotWithShape="1">
                  <a:blip r:embed="rId14"/>
                </a:blip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2086" name="Straight Arrow Connector 2085"/>
            <p:cNvCxnSpPr/>
            <p:nvPr/>
          </p:nvCxnSpPr>
          <p:spPr>
            <a:xfrm flipV="1">
              <a:off x="3862404" y="5476598"/>
              <a:ext cx="593231" cy="1"/>
            </a:xfrm>
            <a:prstGeom prst="straightConnector1">
              <a:avLst/>
            </a:prstGeom>
            <a:ln w="25400">
              <a:solidFill>
                <a:srgbClr val="BD9F68"/>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9"/>
                                        </p:tgtEl>
                                        <p:attrNameLst>
                                          <p:attrName>style.visibility</p:attrName>
                                        </p:attrNameLst>
                                      </p:cBhvr>
                                      <p:to>
                                        <p:strVal val="visible"/>
                                      </p:to>
                                    </p:set>
                                    <p:animEffect transition="in" filter="fade">
                                      <p:cBhvr>
                                        <p:cTn id="7" dur="500"/>
                                        <p:tgtEl>
                                          <p:spTgt spid="20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1"/>
                                        </p:tgtEl>
                                        <p:attrNameLst>
                                          <p:attrName>style.visibility</p:attrName>
                                        </p:attrNameLst>
                                      </p:cBhvr>
                                      <p:to>
                                        <p:strVal val="visible"/>
                                      </p:to>
                                    </p:set>
                                    <p:animEffect transition="in" filter="fade">
                                      <p:cBhvr>
                                        <p:cTn id="12" dur="500"/>
                                        <p:tgtEl>
                                          <p:spTgt spid="20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90"/>
                                        </p:tgtEl>
                                        <p:attrNameLst>
                                          <p:attrName>style.visibility</p:attrName>
                                        </p:attrNameLst>
                                      </p:cBhvr>
                                      <p:to>
                                        <p:strVal val="visible"/>
                                      </p:to>
                                    </p:set>
                                    <p:animEffect transition="in" filter="fade">
                                      <p:cBhvr>
                                        <p:cTn id="17" dur="500"/>
                                        <p:tgtEl>
                                          <p:spTgt spid="20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92"/>
                                        </p:tgtEl>
                                        <p:attrNameLst>
                                          <p:attrName>style.visibility</p:attrName>
                                        </p:attrNameLst>
                                      </p:cBhvr>
                                      <p:to>
                                        <p:strVal val="visible"/>
                                      </p:to>
                                    </p:set>
                                    <p:animEffect transition="in" filter="fade">
                                      <p:cBhvr>
                                        <p:cTn id="22" dur="500"/>
                                        <p:tgtEl>
                                          <p:spTgt spid="2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mc:AlternateContent xmlns:mc="http://schemas.openxmlformats.org/markup-compatibility/2006" xmlns:a14="http://schemas.microsoft.com/office/drawing/2010/main">
        <mc:Choice Requires="a14">
          <p:graphicFrame>
            <p:nvGraphicFramePr>
              <p:cNvPr id="2" name="表格 3"/>
              <p:cNvGraphicFramePr>
                <a:graphicFrameLocks noGrp="1"/>
              </p:cNvGraphicFramePr>
              <p:nvPr/>
            </p:nvGraphicFramePr>
            <p:xfrm>
              <a:off x="490092" y="1387216"/>
              <a:ext cx="5147121" cy="1463040"/>
            </p:xfrm>
            <a:graphic>
              <a:graphicData uri="http://schemas.openxmlformats.org/drawingml/2006/table">
                <a:tbl>
                  <a:tblPr firstRow="1" bandRow="1">
                    <a:tableStyleId>{00A15C55-8517-42AA-B614-E9B94910E393}</a:tableStyleId>
                  </a:tblPr>
                  <a:tblGrid>
                    <a:gridCol w="663472">
                      <a:extLst>
                        <a:ext uri="{9D8B030D-6E8A-4147-A177-3AD203B41FA5}">
                          <a16:colId xmlns:a16="http://schemas.microsoft.com/office/drawing/2014/main" val="20000"/>
                        </a:ext>
                      </a:extLst>
                    </a:gridCol>
                    <a:gridCol w="632765">
                      <a:extLst>
                        <a:ext uri="{9D8B030D-6E8A-4147-A177-3AD203B41FA5}">
                          <a16:colId xmlns:a16="http://schemas.microsoft.com/office/drawing/2014/main" val="20001"/>
                        </a:ext>
                      </a:extLst>
                    </a:gridCol>
                    <a:gridCol w="502920">
                      <a:extLst>
                        <a:ext uri="{9D8B030D-6E8A-4147-A177-3AD203B41FA5}">
                          <a16:colId xmlns:a16="http://schemas.microsoft.com/office/drawing/2014/main" val="20002"/>
                        </a:ext>
                      </a:extLst>
                    </a:gridCol>
                    <a:gridCol w="502920">
                      <a:extLst>
                        <a:ext uri="{9D8B030D-6E8A-4147-A177-3AD203B41FA5}">
                          <a16:colId xmlns:a16="http://schemas.microsoft.com/office/drawing/2014/main" val="20003"/>
                        </a:ext>
                      </a:extLst>
                    </a:gridCol>
                    <a:gridCol w="744938">
                      <a:extLst>
                        <a:ext uri="{9D8B030D-6E8A-4147-A177-3AD203B41FA5}">
                          <a16:colId xmlns:a16="http://schemas.microsoft.com/office/drawing/2014/main" val="20004"/>
                        </a:ext>
                      </a:extLst>
                    </a:gridCol>
                    <a:gridCol w="592853">
                      <a:extLst>
                        <a:ext uri="{9D8B030D-6E8A-4147-A177-3AD203B41FA5}">
                          <a16:colId xmlns:a16="http://schemas.microsoft.com/office/drawing/2014/main" val="20005"/>
                        </a:ext>
                      </a:extLst>
                    </a:gridCol>
                    <a:gridCol w="753626">
                      <a:extLst>
                        <a:ext uri="{9D8B030D-6E8A-4147-A177-3AD203B41FA5}">
                          <a16:colId xmlns:a16="http://schemas.microsoft.com/office/drawing/2014/main" val="20006"/>
                        </a:ext>
                      </a:extLst>
                    </a:gridCol>
                    <a:gridCol w="753627">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14:m>
                            <m:oMathPara xmlns:m="http://schemas.openxmlformats.org/officeDocument/2006/math">
                              <m:oMathParaPr>
                                <m:jc m:val="center"/>
                              </m:oMathParaPr>
                              <m:oMath xmlns:m="http://schemas.openxmlformats.org/officeDocument/2006/math">
                                <m:sSub>
                                  <m:sSubPr>
                                    <m:ctrlPr>
                                      <a:rPr lang="en-MY" sz="1050" i="1" kern="100" smtClean="0">
                                        <a:effectLst/>
                                        <a:latin typeface="Cambria Math" panose="02040503050406030204" pitchFamily="18" charset="0"/>
                                      </a:rPr>
                                    </m:ctrlPr>
                                  </m:sSubPr>
                                  <m:e>
                                    <m:r>
                                      <a:rPr lang="en-MY" sz="1050" b="0" kern="100" smtClean="0">
                                        <a:effectLst/>
                                        <a:latin typeface="Cambria Math" panose="02040503050406030204" pitchFamily="18" charset="0"/>
                                      </a:rPr>
                                      <m:t>𝑟𝑎𝑡𝑒</m:t>
                                    </m:r>
                                  </m:e>
                                  <m:sub>
                                    <m:r>
                                      <a:rPr lang="en-MY" sz="1050" b="0" kern="100" smtClean="0">
                                        <a:effectLst/>
                                        <a:latin typeface="Cambria Math" panose="02040503050406030204" pitchFamily="18" charset="0"/>
                                      </a:rPr>
                                      <m:t>𝑘𝑒𝑒𝑝</m:t>
                                    </m:r>
                                  </m:sub>
                                </m:sSub>
                              </m:oMath>
                            </m:oMathPara>
                          </a14:m>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a:effectLst/>
                            </a:rPr>
                            <a:t>性能变化（</a:t>
                          </a:r>
                          <a:r>
                            <a:rPr lang="en-US" altLang="zh-CN" sz="1100" kern="100">
                              <a:effectLst/>
                            </a:rPr>
                            <a:t>%</a:t>
                          </a:r>
                          <a:r>
                            <a:rPr lang="zh-CN" altLang="en-US" sz="1100" kern="100">
                              <a:effectLst/>
                            </a:rPr>
                            <a:t>）</a:t>
                          </a:r>
                          <a:endParaRPr lang="zh-CN" altLang="en-US" sz="1050" kern="10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3:41:52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5171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0">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0.8</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3:06:07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-21.75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4439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-14.16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2"/>
                      </a:ext>
                    </a:extLst>
                  </a:tr>
                  <a:tr h="0">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0.7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2:48:00</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79.4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88.6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-29.37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4181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-19.15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3"/>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2:16:52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77.9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87.1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-42.46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3745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-27.58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extLst>
                      <a:ext uri="{0D108BD9-81ED-4DB2-BD59-A6C34878D82A}">
                        <a16:rowId xmlns:a16="http://schemas.microsoft.com/office/drawing/2014/main" val="10004"/>
                      </a:ext>
                    </a:extLst>
                  </a:tr>
                </a:tbl>
              </a:graphicData>
            </a:graphic>
          </p:graphicFrame>
        </mc:Choice>
        <mc:Fallback xmlns="">
          <p:graphicFrame>
            <p:nvGraphicFramePr>
              <p:cNvPr id="2" name="表格 3"/>
              <p:cNvGraphicFramePr>
                <a:graphicFrameLocks noGrp="1"/>
              </p:cNvGraphicFramePr>
              <p:nvPr/>
            </p:nvGraphicFramePr>
            <p:xfrm>
              <a:off x="490092" y="1387216"/>
              <a:ext cx="5147121" cy="1463040"/>
            </p:xfrm>
            <a:graphic>
              <a:graphicData uri="http://schemas.openxmlformats.org/drawingml/2006/table">
                <a:tbl>
                  <a:tblPr firstRow="1" bandRow="1">
                    <a:tableStyleId>{00A15C55-8517-42AA-B614-E9B94910E393}</a:tableStyleId>
                  </a:tblPr>
                  <a:tblGrid>
                    <a:gridCol w="663472"/>
                    <a:gridCol w="632765"/>
                    <a:gridCol w="502920"/>
                    <a:gridCol w="502920"/>
                    <a:gridCol w="744938"/>
                    <a:gridCol w="592853"/>
                    <a:gridCol w="753626"/>
                    <a:gridCol w="753627"/>
                  </a:tblGrid>
                  <a:tr h="426720">
                    <a:tc>
                      <a:txBody>
                        <a:bodyPr/>
                        <a:lstStyle/>
                        <a:p>
                          <a:endParaRPr lang="zh-CN"/>
                        </a:p>
                      </a:txBody>
                      <a:tcPr marL="68580" marR="68580" anchor="ctr">
                        <a:blipFill>
                          <a:blip r:embed="rId3"/>
                        </a:blip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a:effectLst/>
                            </a:rPr>
                            <a:t>性能变化（</a:t>
                          </a:r>
                          <a:r>
                            <a:rPr lang="en-US" altLang="zh-CN" sz="1100" kern="100">
                              <a:effectLst/>
                            </a:rPr>
                            <a:t>%</a:t>
                          </a:r>
                          <a:r>
                            <a:rPr lang="zh-CN" altLang="en-US" sz="1100" kern="100">
                              <a:effectLst/>
                            </a:rPr>
                            <a:t>）</a:t>
                          </a:r>
                          <a:endParaRPr lang="zh-CN" altLang="en-US" sz="1050" kern="10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3:41:52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5171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0.8</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3:06:07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-21.75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4439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-14.16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0">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0.7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2:48:00</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79.4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88.6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-29.37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4181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-19.15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2:16:52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77.9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87.1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-42.46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3745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-27.58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r>
                </a:tbl>
              </a:graphicData>
            </a:graphic>
          </p:graphicFrame>
        </mc:Fallback>
      </mc:AlternateContent>
      <mc:AlternateContent xmlns:mc="http://schemas.openxmlformats.org/markup-compatibility/2006" xmlns:a14="http://schemas.microsoft.com/office/drawing/2010/main">
        <mc:Choice Requires="a14">
          <p:sp>
            <p:nvSpPr>
              <p:cNvPr id="11" name="文本框 99"/>
              <p:cNvSpPr txBox="1"/>
              <p:nvPr/>
            </p:nvSpPr>
            <p:spPr>
              <a:xfrm>
                <a:off x="31306" y="2847429"/>
                <a:ext cx="6064693" cy="324384"/>
              </a:xfrm>
              <a:prstGeom prst="rect">
                <a:avLst/>
              </a:prstGeom>
              <a:solidFill>
                <a:schemeClr val="bg1"/>
              </a:solidFill>
              <a:ln w="9525">
                <a:noFill/>
              </a:ln>
            </p:spPr>
            <p:txBody>
              <a:bodyPr wrap="square">
                <a:spAutoFit/>
              </a:bodyPr>
              <a:lstStyle/>
              <a:p>
                <a:pPr algn="ctr"/>
                <a:r>
                  <a:rPr lang="zh-CN" sz="1400" b="0" dirty="0">
                    <a:latin typeface="微软雅黑" panose="020B0503020204020204" pitchFamily="34" charset="-122"/>
                    <a:ea typeface="微软雅黑" panose="020B0503020204020204" pitchFamily="34" charset="-122"/>
                  </a:rPr>
                  <a:t>表1：</a:t>
                </a:r>
                <a:r>
                  <a:rPr lang="zh-CN" sz="1400" b="0" dirty="0">
                    <a:latin typeface="Arial" panose="020B0604020202020204" pitchFamily="34" charset="0"/>
                    <a:ea typeface="微软雅黑" panose="020B0503020204020204" pitchFamily="34" charset="-122"/>
                    <a:cs typeface="Arial" panose="020B0604020202020204" pitchFamily="34" charset="0"/>
                  </a:rPr>
                  <a:t>DukeMTMC</a:t>
                </a:r>
                <a:r>
                  <a:rPr lang="en-MY" altLang="zh-CN" sz="1400" b="0" dirty="0">
                    <a:latin typeface="Arial" panose="020B0604020202020204" pitchFamily="34" charset="0"/>
                    <a:ea typeface="微软雅黑" panose="020B0503020204020204" pitchFamily="34" charset="-122"/>
                    <a:cs typeface="Arial" panose="020B0604020202020204" pitchFamily="34" charset="0"/>
                  </a:rPr>
                  <a:t>-</a:t>
                </a:r>
                <a:r>
                  <a:rPr lang="en-MY" altLang="zh-CN" sz="1400" b="0" dirty="0" err="1">
                    <a:latin typeface="Arial" panose="020B0604020202020204" pitchFamily="34" charset="0"/>
                    <a:ea typeface="微软雅黑" panose="020B0503020204020204" pitchFamily="34" charset="-122"/>
                    <a:cs typeface="Arial" panose="020B0604020202020204" pitchFamily="34" charset="0"/>
                  </a:rPr>
                  <a:t>reID</a:t>
                </a:r>
                <a:r>
                  <a:rPr lang="zh-CN" sz="1400" b="0" dirty="0">
                    <a:latin typeface="微软雅黑" panose="020B0503020204020204" pitchFamily="34" charset="-122"/>
                    <a:ea typeface="微软雅黑" panose="020B0503020204020204" pitchFamily="34" charset="-122"/>
                  </a:rPr>
                  <a:t>数据集在不同</a:t>
                </a:r>
                <a14:m>
                  <m:oMath xmlns:m="http://schemas.openxmlformats.org/officeDocument/2006/math">
                    <m:sSub>
                      <m:sSubPr>
                        <m:ctrlPr>
                          <a:rPr lang="en-MY" sz="1400" i="1" kern="100" smtClean="0">
                            <a:effectLst/>
                            <a:latin typeface="Cambria Math" panose="02040503050406030204" pitchFamily="18" charset="0"/>
                          </a:rPr>
                        </m:ctrlPr>
                      </m:sSubPr>
                      <m:e>
                        <m:r>
                          <a:rPr lang="en-MY" sz="1400" b="0" kern="100" smtClean="0">
                            <a:effectLst/>
                            <a:latin typeface="Cambria Math" panose="02040503050406030204" pitchFamily="18" charset="0"/>
                          </a:rPr>
                          <m:t>𝑟𝑎𝑡𝑒</m:t>
                        </m:r>
                      </m:e>
                      <m:sub>
                        <m:r>
                          <a:rPr lang="en-MY" sz="1400" b="0" kern="100" smtClean="0">
                            <a:effectLst/>
                            <a:latin typeface="Cambria Math" panose="02040503050406030204" pitchFamily="18" charset="0"/>
                          </a:rPr>
                          <m:t>𝑘𝑒𝑒𝑝</m:t>
                        </m:r>
                      </m:sub>
                    </m:sSub>
                  </m:oMath>
                </a14:m>
                <a:r>
                  <a:rPr lang="zh-CN" sz="1400" b="0" dirty="0">
                    <a:latin typeface="微软雅黑" panose="020B0503020204020204" pitchFamily="34" charset="-122"/>
                    <a:ea typeface="微软雅黑" panose="020B0503020204020204" pitchFamily="34" charset="-122"/>
                  </a:rPr>
                  <a:t>下的网络性能指标与训练开销</a:t>
                </a:r>
                <a:endParaRPr lang="zh-CN" altLang="en-US" sz="1400" b="0" dirty="0">
                  <a:latin typeface="微软雅黑" panose="020B0503020204020204" pitchFamily="34" charset="-122"/>
                  <a:ea typeface="微软雅黑" panose="020B0503020204020204" pitchFamily="34" charset="-122"/>
                </a:endParaRPr>
              </a:p>
            </p:txBody>
          </p:sp>
        </mc:Choice>
        <mc:Fallback xmlns="">
          <p:sp>
            <p:nvSpPr>
              <p:cNvPr id="11" name="文本框 99"/>
              <p:cNvSpPr txBox="1">
                <a:spLocks noRot="1" noChangeAspect="1" noMove="1" noResize="1" noEditPoints="1" noAdjustHandles="1" noChangeArrowheads="1" noChangeShapeType="1" noTextEdit="1"/>
              </p:cNvSpPr>
              <p:nvPr/>
            </p:nvSpPr>
            <p:spPr>
              <a:xfrm>
                <a:off x="31306" y="2847429"/>
                <a:ext cx="6064693" cy="324384"/>
              </a:xfrm>
              <a:prstGeom prst="rect">
                <a:avLst/>
              </a:prstGeom>
              <a:blipFill rotWithShape="1">
                <a:blip r:embed="rId4"/>
                <a:stretch>
                  <a:fillRect l="-3" t="-27" r="10" b="192"/>
                </a:stretch>
              </a:blipFill>
              <a:ln w="952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99"/>
              <p:cNvSpPr txBox="1"/>
              <p:nvPr/>
            </p:nvSpPr>
            <p:spPr>
              <a:xfrm>
                <a:off x="218874" y="4629199"/>
                <a:ext cx="5689556" cy="324384"/>
              </a:xfrm>
              <a:prstGeom prst="rect">
                <a:avLst/>
              </a:prstGeom>
              <a:solidFill>
                <a:schemeClr val="bg1"/>
              </a:solidFill>
              <a:ln w="9525">
                <a:noFill/>
              </a:ln>
            </p:spPr>
            <p:txBody>
              <a:bodyPr wrap="square">
                <a:spAutoFit/>
              </a:bodyPr>
              <a:lstStyle/>
              <a:p>
                <a:pPr algn="ctr"/>
                <a:r>
                  <a:rPr lang="zh-CN" sz="1400" b="0" dirty="0">
                    <a:latin typeface="微软雅黑" panose="020B0503020204020204" pitchFamily="34" charset="-122"/>
                    <a:ea typeface="微软雅黑" panose="020B0503020204020204" pitchFamily="34" charset="-122"/>
                  </a:rPr>
                  <a:t>表</a:t>
                </a:r>
                <a:r>
                  <a:rPr lang="en-MY" altLang="zh-CN" sz="1400" b="0" dirty="0">
                    <a:latin typeface="微软雅黑" panose="020B0503020204020204" pitchFamily="34" charset="-122"/>
                    <a:ea typeface="微软雅黑" panose="020B0503020204020204" pitchFamily="34" charset="-122"/>
                  </a:rPr>
                  <a:t>2</a:t>
                </a:r>
                <a:r>
                  <a:rPr lang="zh-CN" sz="1400" b="0" dirty="0">
                    <a:latin typeface="微软雅黑" panose="020B0503020204020204" pitchFamily="34" charset="-122"/>
                    <a:ea typeface="微软雅黑" panose="020B0503020204020204" pitchFamily="34" charset="-122"/>
                  </a:rPr>
                  <a:t>：</a:t>
                </a:r>
                <a:r>
                  <a:rPr lang="en-MY" altLang="zh-CN" sz="1400" b="0" dirty="0">
                    <a:latin typeface="Arial" panose="020B0604020202020204" pitchFamily="34" charset="0"/>
                    <a:ea typeface="微软雅黑" panose="020B0503020204020204" pitchFamily="34" charset="-122"/>
                    <a:cs typeface="Arial" panose="020B0604020202020204" pitchFamily="34" charset="0"/>
                  </a:rPr>
                  <a:t>Market-1501</a:t>
                </a:r>
                <a:r>
                  <a:rPr lang="zh-CN" sz="1400" b="0" dirty="0">
                    <a:latin typeface="微软雅黑" panose="020B0503020204020204" pitchFamily="34" charset="-122"/>
                    <a:ea typeface="微软雅黑" panose="020B0503020204020204" pitchFamily="34" charset="-122"/>
                  </a:rPr>
                  <a:t>数据集在不同</a:t>
                </a:r>
                <a14:m>
                  <m:oMath xmlns:m="http://schemas.openxmlformats.org/officeDocument/2006/math">
                    <m:sSub>
                      <m:sSubPr>
                        <m:ctrlPr>
                          <a:rPr lang="en-MY" sz="1400" i="1" kern="100" smtClean="0">
                            <a:effectLst/>
                            <a:latin typeface="Cambria Math" panose="02040503050406030204" pitchFamily="18" charset="0"/>
                          </a:rPr>
                        </m:ctrlPr>
                      </m:sSubPr>
                      <m:e>
                        <m:r>
                          <a:rPr lang="en-MY" sz="1400" b="0" kern="100" smtClean="0">
                            <a:effectLst/>
                            <a:latin typeface="Cambria Math" panose="02040503050406030204" pitchFamily="18" charset="0"/>
                          </a:rPr>
                          <m:t>𝑟𝑎𝑡𝑒</m:t>
                        </m:r>
                      </m:e>
                      <m:sub>
                        <m:r>
                          <a:rPr lang="en-MY" sz="1400" b="0" kern="100" smtClean="0">
                            <a:effectLst/>
                            <a:latin typeface="Cambria Math" panose="02040503050406030204" pitchFamily="18" charset="0"/>
                          </a:rPr>
                          <m:t>𝑘𝑒𝑒𝑝</m:t>
                        </m:r>
                      </m:sub>
                    </m:sSub>
                  </m:oMath>
                </a14:m>
                <a:r>
                  <a:rPr lang="zh-CN" sz="1400" b="0" dirty="0">
                    <a:latin typeface="微软雅黑" panose="020B0503020204020204" pitchFamily="34" charset="-122"/>
                    <a:ea typeface="微软雅黑" panose="020B0503020204020204" pitchFamily="34" charset="-122"/>
                  </a:rPr>
                  <a:t>下的网络性能指标与训练开销</a:t>
                </a:r>
                <a:endParaRPr lang="zh-CN" altLang="en-US" sz="1400" b="0" dirty="0">
                  <a:latin typeface="微软雅黑" panose="020B0503020204020204" pitchFamily="34" charset="-122"/>
                  <a:ea typeface="微软雅黑" panose="020B0503020204020204" pitchFamily="34" charset="-122"/>
                </a:endParaRPr>
              </a:p>
            </p:txBody>
          </p:sp>
        </mc:Choice>
        <mc:Fallback xmlns="">
          <p:sp>
            <p:nvSpPr>
              <p:cNvPr id="12" name="文本框 99"/>
              <p:cNvSpPr txBox="1">
                <a:spLocks noRot="1" noChangeAspect="1" noMove="1" noResize="1" noEditPoints="1" noAdjustHandles="1" noChangeArrowheads="1" noChangeShapeType="1" noTextEdit="1"/>
              </p:cNvSpPr>
              <p:nvPr/>
            </p:nvSpPr>
            <p:spPr>
              <a:xfrm>
                <a:off x="218874" y="4629199"/>
                <a:ext cx="5689556" cy="324384"/>
              </a:xfrm>
              <a:prstGeom prst="rect">
                <a:avLst/>
              </a:prstGeom>
              <a:blipFill rotWithShape="1">
                <a:blip r:embed="rId5"/>
                <a:stretch>
                  <a:fillRect l="-8" t="-15" r="7" b="180"/>
                </a:stretch>
              </a:blipFill>
              <a:ln w="952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99"/>
              <p:cNvSpPr txBox="1"/>
              <p:nvPr/>
            </p:nvSpPr>
            <p:spPr>
              <a:xfrm>
                <a:off x="128438" y="6410968"/>
                <a:ext cx="5889905" cy="324384"/>
              </a:xfrm>
              <a:prstGeom prst="rect">
                <a:avLst/>
              </a:prstGeom>
              <a:solidFill>
                <a:schemeClr val="bg1"/>
              </a:solidFill>
              <a:ln w="9525">
                <a:noFill/>
              </a:ln>
            </p:spPr>
            <p:txBody>
              <a:bodyPr wrap="square">
                <a:spAutoFit/>
              </a:bodyPr>
              <a:lstStyle/>
              <a:p>
                <a:pPr algn="ctr"/>
                <a:r>
                  <a:rPr lang="zh-CN" sz="1400" b="0" dirty="0">
                    <a:latin typeface="微软雅黑" panose="020B0503020204020204" pitchFamily="34" charset="-122"/>
                    <a:ea typeface="微软雅黑" panose="020B0503020204020204" pitchFamily="34" charset="-122"/>
                  </a:rPr>
                  <a:t>表</a:t>
                </a:r>
                <a:r>
                  <a:rPr lang="en-MY" altLang="zh-CN" sz="1400" dirty="0">
                    <a:latin typeface="微软雅黑" panose="020B0503020204020204" pitchFamily="34" charset="-122"/>
                    <a:ea typeface="微软雅黑" panose="020B0503020204020204" pitchFamily="34" charset="-122"/>
                  </a:rPr>
                  <a:t>3</a:t>
                </a:r>
                <a:r>
                  <a:rPr lang="zh-CN" sz="1400" b="0" dirty="0">
                    <a:latin typeface="微软雅黑" panose="020B0503020204020204" pitchFamily="34" charset="-122"/>
                    <a:ea typeface="微软雅黑" panose="020B0503020204020204" pitchFamily="34" charset="-122"/>
                  </a:rPr>
                  <a:t>：</a:t>
                </a:r>
                <a:r>
                  <a:rPr lang="en-MY" altLang="zh-CN" sz="1400" dirty="0">
                    <a:latin typeface="Arial" panose="020B0604020202020204" pitchFamily="34" charset="0"/>
                    <a:ea typeface="微软雅黑" panose="020B0503020204020204" pitchFamily="34" charset="-122"/>
                    <a:cs typeface="Arial" panose="020B0604020202020204" pitchFamily="34" charset="0"/>
                  </a:rPr>
                  <a:t>Occluded Duke</a:t>
                </a:r>
                <a:r>
                  <a:rPr lang="zh-CN" sz="1400" b="0" dirty="0">
                    <a:latin typeface="微软雅黑" panose="020B0503020204020204" pitchFamily="34" charset="-122"/>
                    <a:ea typeface="微软雅黑" panose="020B0503020204020204" pitchFamily="34" charset="-122"/>
                  </a:rPr>
                  <a:t>数据集在不同</a:t>
                </a:r>
                <a14:m>
                  <m:oMath xmlns:m="http://schemas.openxmlformats.org/officeDocument/2006/math">
                    <m:sSub>
                      <m:sSubPr>
                        <m:ctrlPr>
                          <a:rPr lang="en-MY" sz="1400" i="1" kern="100" smtClean="0">
                            <a:effectLst/>
                            <a:latin typeface="Cambria Math" panose="02040503050406030204" pitchFamily="18" charset="0"/>
                          </a:rPr>
                        </m:ctrlPr>
                      </m:sSubPr>
                      <m:e>
                        <m:r>
                          <a:rPr lang="en-MY" sz="1400" b="0" kern="100" smtClean="0">
                            <a:effectLst/>
                            <a:latin typeface="Cambria Math" panose="02040503050406030204" pitchFamily="18" charset="0"/>
                          </a:rPr>
                          <m:t>𝑟𝑎𝑡𝑒</m:t>
                        </m:r>
                      </m:e>
                      <m:sub>
                        <m:r>
                          <a:rPr lang="en-MY" sz="1400" b="0" kern="100" smtClean="0">
                            <a:effectLst/>
                            <a:latin typeface="Cambria Math" panose="02040503050406030204" pitchFamily="18" charset="0"/>
                          </a:rPr>
                          <m:t>𝑘𝑒𝑒𝑝</m:t>
                        </m:r>
                      </m:sub>
                    </m:sSub>
                  </m:oMath>
                </a14:m>
                <a:r>
                  <a:rPr lang="zh-CN" sz="1400" b="0" dirty="0">
                    <a:latin typeface="微软雅黑" panose="020B0503020204020204" pitchFamily="34" charset="-122"/>
                    <a:ea typeface="微软雅黑" panose="020B0503020204020204" pitchFamily="34" charset="-122"/>
                  </a:rPr>
                  <a:t>下的网络性能指标与训练开销</a:t>
                </a:r>
                <a:endParaRPr lang="zh-CN" altLang="en-US" sz="1400" b="0" dirty="0">
                  <a:latin typeface="微软雅黑" panose="020B0503020204020204" pitchFamily="34" charset="-122"/>
                  <a:ea typeface="微软雅黑" panose="020B0503020204020204" pitchFamily="34" charset="-122"/>
                </a:endParaRPr>
              </a:p>
            </p:txBody>
          </p:sp>
        </mc:Choice>
        <mc:Fallback xmlns="">
          <p:sp>
            <p:nvSpPr>
              <p:cNvPr id="13" name="文本框 99"/>
              <p:cNvSpPr txBox="1">
                <a:spLocks noRot="1" noChangeAspect="1" noMove="1" noResize="1" noEditPoints="1" noAdjustHandles="1" noChangeArrowheads="1" noChangeShapeType="1" noTextEdit="1"/>
              </p:cNvSpPr>
              <p:nvPr/>
            </p:nvSpPr>
            <p:spPr>
              <a:xfrm>
                <a:off x="128438" y="6410968"/>
                <a:ext cx="5889905" cy="324384"/>
              </a:xfrm>
              <a:prstGeom prst="rect">
                <a:avLst/>
              </a:prstGeom>
              <a:blipFill rotWithShape="1">
                <a:blip r:embed="rId6"/>
                <a:stretch>
                  <a:fillRect l="-3" t="-2" r="8" b="167"/>
                </a:stretch>
              </a:blipFill>
              <a:ln w="9525">
                <a:noFill/>
              </a:ln>
            </p:spPr>
            <p:txBody>
              <a:bodyPr/>
              <a:lstStyle/>
              <a:p>
                <a:r>
                  <a:rPr lang="zh-CN" altLang="en-US">
                    <a:noFill/>
                  </a:rPr>
                  <a:t> </a:t>
                </a:r>
              </a:p>
            </p:txBody>
          </p:sp>
        </mc:Fallback>
      </mc:AlternateContent>
      <p:grpSp>
        <p:nvGrpSpPr>
          <p:cNvPr id="15" name="组合 3"/>
          <p:cNvGrpSpPr/>
          <p:nvPr/>
        </p:nvGrpSpPr>
        <p:grpSpPr>
          <a:xfrm>
            <a:off x="6136104" y="1762425"/>
            <a:ext cx="4280773" cy="4027695"/>
            <a:chOff x="6016173" y="1738302"/>
            <a:chExt cx="4300554" cy="3887798"/>
          </a:xfrm>
        </p:grpSpPr>
        <p:sp>
          <p:nvSpPr>
            <p:cNvPr id="16"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折角 13"/>
            <p:cNvSpPr/>
            <p:nvPr/>
          </p:nvSpPr>
          <p:spPr>
            <a:xfrm>
              <a:off x="6016173"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4"/>
          <p:cNvSpPr txBox="1"/>
          <p:nvPr/>
        </p:nvSpPr>
        <p:spPr>
          <a:xfrm>
            <a:off x="6402461" y="2093002"/>
            <a:ext cx="3674524" cy="820546"/>
          </a:xfrm>
          <a:prstGeom prst="rect">
            <a:avLst/>
          </a:prstGeom>
          <a:noFill/>
        </p:spPr>
        <p:txBody>
          <a:bodyPr wrap="square" rtlCol="0">
            <a:spAutoFit/>
          </a:bodyPr>
          <a:lstStyle/>
          <a:p>
            <a:pPr marL="285750" indent="-285750" algn="just">
              <a:lnSpc>
                <a:spcPts val="3000"/>
              </a:lnSpc>
              <a:buFont typeface="Wingdings" panose="05000000000000000000" pitchFamily="2" charset="2"/>
              <a:buChar char="Ø"/>
            </a:pPr>
            <a:r>
              <a:rPr kumimoji="0" lang="zh-CN" altLang="en-US" sz="1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性能变化幅度不大的前提下，训练时间与显存开销显著下降</a:t>
            </a:r>
            <a:endParaRPr kumimoji="0" lang="en-US" altLang="en-US" sz="1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9" name="表格 3"/>
              <p:cNvGraphicFramePr>
                <a:graphicFrameLocks noGrp="1"/>
              </p:cNvGraphicFramePr>
              <p:nvPr/>
            </p:nvGraphicFramePr>
            <p:xfrm>
              <a:off x="490092" y="3166158"/>
              <a:ext cx="5147121" cy="1463040"/>
            </p:xfrm>
            <a:graphic>
              <a:graphicData uri="http://schemas.openxmlformats.org/drawingml/2006/table">
                <a:tbl>
                  <a:tblPr firstRow="1" bandRow="1">
                    <a:tableStyleId>{00A15C55-8517-42AA-B614-E9B94910E393}</a:tableStyleId>
                  </a:tblPr>
                  <a:tblGrid>
                    <a:gridCol w="663472">
                      <a:extLst>
                        <a:ext uri="{9D8B030D-6E8A-4147-A177-3AD203B41FA5}">
                          <a16:colId xmlns:a16="http://schemas.microsoft.com/office/drawing/2014/main" val="20000"/>
                        </a:ext>
                      </a:extLst>
                    </a:gridCol>
                    <a:gridCol w="632765">
                      <a:extLst>
                        <a:ext uri="{9D8B030D-6E8A-4147-A177-3AD203B41FA5}">
                          <a16:colId xmlns:a16="http://schemas.microsoft.com/office/drawing/2014/main" val="20001"/>
                        </a:ext>
                      </a:extLst>
                    </a:gridCol>
                    <a:gridCol w="502920">
                      <a:extLst>
                        <a:ext uri="{9D8B030D-6E8A-4147-A177-3AD203B41FA5}">
                          <a16:colId xmlns:a16="http://schemas.microsoft.com/office/drawing/2014/main" val="20002"/>
                        </a:ext>
                      </a:extLst>
                    </a:gridCol>
                    <a:gridCol w="502920">
                      <a:extLst>
                        <a:ext uri="{9D8B030D-6E8A-4147-A177-3AD203B41FA5}">
                          <a16:colId xmlns:a16="http://schemas.microsoft.com/office/drawing/2014/main" val="20003"/>
                        </a:ext>
                      </a:extLst>
                    </a:gridCol>
                    <a:gridCol w="744938">
                      <a:extLst>
                        <a:ext uri="{9D8B030D-6E8A-4147-A177-3AD203B41FA5}">
                          <a16:colId xmlns:a16="http://schemas.microsoft.com/office/drawing/2014/main" val="20004"/>
                        </a:ext>
                      </a:extLst>
                    </a:gridCol>
                    <a:gridCol w="592853">
                      <a:extLst>
                        <a:ext uri="{9D8B030D-6E8A-4147-A177-3AD203B41FA5}">
                          <a16:colId xmlns:a16="http://schemas.microsoft.com/office/drawing/2014/main" val="20005"/>
                        </a:ext>
                      </a:extLst>
                    </a:gridCol>
                    <a:gridCol w="753626">
                      <a:extLst>
                        <a:ext uri="{9D8B030D-6E8A-4147-A177-3AD203B41FA5}">
                          <a16:colId xmlns:a16="http://schemas.microsoft.com/office/drawing/2014/main" val="20006"/>
                        </a:ext>
                      </a:extLst>
                    </a:gridCol>
                    <a:gridCol w="753627">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14:m>
                            <m:oMathPara xmlns:m="http://schemas.openxmlformats.org/officeDocument/2006/math">
                              <m:oMathParaPr>
                                <m:jc m:val="center"/>
                              </m:oMathParaPr>
                              <m:oMath xmlns:m="http://schemas.openxmlformats.org/officeDocument/2006/math">
                                <m:sSub>
                                  <m:sSubPr>
                                    <m:ctrlPr>
                                      <a:rPr lang="en-MY" sz="1050" i="1" kern="100" smtClean="0">
                                        <a:effectLst/>
                                        <a:latin typeface="Cambria Math" panose="02040503050406030204" pitchFamily="18" charset="0"/>
                                      </a:rPr>
                                    </m:ctrlPr>
                                  </m:sSubPr>
                                  <m:e>
                                    <m:r>
                                      <a:rPr lang="en-MY" sz="1050" b="0" kern="100" smtClean="0">
                                        <a:effectLst/>
                                        <a:latin typeface="Cambria Math" panose="02040503050406030204" pitchFamily="18" charset="0"/>
                                      </a:rPr>
                                      <m:t>𝑟𝑎𝑡𝑒</m:t>
                                    </m:r>
                                  </m:e>
                                  <m:sub>
                                    <m:r>
                                      <a:rPr lang="en-MY" sz="1050" b="0" kern="100" smtClean="0">
                                        <a:effectLst/>
                                        <a:latin typeface="Cambria Math" panose="02040503050406030204" pitchFamily="18" charset="0"/>
                                      </a:rPr>
                                      <m:t>𝑘𝑒𝑒𝑝</m:t>
                                    </m:r>
                                  </m:sub>
                                </m:sSub>
                              </m:oMath>
                            </m:oMathPara>
                          </a14:m>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a:effectLst/>
                            </a:rPr>
                            <a:t>性能变化（</a:t>
                          </a:r>
                          <a:r>
                            <a:rPr lang="en-US" altLang="zh-CN" sz="1100" kern="100">
                              <a:effectLst/>
                            </a:rPr>
                            <a:t>%</a:t>
                          </a:r>
                          <a:r>
                            <a:rPr lang="zh-CN" altLang="en-US" sz="1100" kern="100">
                              <a:effectLst/>
                            </a:rPr>
                            <a:t>）</a:t>
                          </a:r>
                          <a:endParaRPr lang="zh-CN" altLang="en-US" sz="1050" kern="10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2:59:53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5095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0">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0.8</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2:30:25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-16.38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4525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-11.19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2"/>
                      </a:ext>
                    </a:extLst>
                  </a:tr>
                  <a:tr h="0">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0.7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2:14:23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-25.29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4217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-17.23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3"/>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1:49:21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85.1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93.7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-39.21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3773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-25.95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extLst>
                      <a:ext uri="{0D108BD9-81ED-4DB2-BD59-A6C34878D82A}">
                        <a16:rowId xmlns:a16="http://schemas.microsoft.com/office/drawing/2014/main" val="10004"/>
                      </a:ext>
                    </a:extLst>
                  </a:tr>
                </a:tbl>
              </a:graphicData>
            </a:graphic>
          </p:graphicFrame>
        </mc:Choice>
        <mc:Fallback xmlns="">
          <p:graphicFrame>
            <p:nvGraphicFramePr>
              <p:cNvPr id="19" name="表格 3"/>
              <p:cNvGraphicFramePr>
                <a:graphicFrameLocks noGrp="1"/>
              </p:cNvGraphicFramePr>
              <p:nvPr/>
            </p:nvGraphicFramePr>
            <p:xfrm>
              <a:off x="490092" y="3166158"/>
              <a:ext cx="5147121" cy="1463040"/>
            </p:xfrm>
            <a:graphic>
              <a:graphicData uri="http://schemas.openxmlformats.org/drawingml/2006/table">
                <a:tbl>
                  <a:tblPr firstRow="1" bandRow="1">
                    <a:tableStyleId>{00A15C55-8517-42AA-B614-E9B94910E393}</a:tableStyleId>
                  </a:tblPr>
                  <a:tblGrid>
                    <a:gridCol w="663472"/>
                    <a:gridCol w="632765"/>
                    <a:gridCol w="502920"/>
                    <a:gridCol w="502920"/>
                    <a:gridCol w="744938"/>
                    <a:gridCol w="592853"/>
                    <a:gridCol w="753626"/>
                    <a:gridCol w="753627"/>
                  </a:tblGrid>
                  <a:tr h="426720">
                    <a:tc>
                      <a:txBody>
                        <a:bodyPr/>
                        <a:lstStyle/>
                        <a:p>
                          <a:endParaRPr lang="zh-CN"/>
                        </a:p>
                      </a:txBody>
                      <a:tcPr marL="68580" marR="68580" anchor="ctr">
                        <a:blipFill>
                          <a:blip r:embed="rId7"/>
                        </a:blip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a:effectLst/>
                            </a:rPr>
                            <a:t>性能变化（</a:t>
                          </a:r>
                          <a:r>
                            <a:rPr lang="en-US" altLang="zh-CN" sz="1100" kern="100">
                              <a:effectLst/>
                            </a:rPr>
                            <a:t>%</a:t>
                          </a:r>
                          <a:r>
                            <a:rPr lang="zh-CN" altLang="en-US" sz="1100" kern="100">
                              <a:effectLst/>
                            </a:rPr>
                            <a:t>）</a:t>
                          </a:r>
                          <a:endParaRPr lang="zh-CN" altLang="en-US" sz="1050" kern="10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2:59:53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5095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0.8</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2:30:25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-16.38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4525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-11.19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0">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0.7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2:14:23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-25.29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4217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-17.23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1:49:21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85.1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93.7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-39.21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3773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-25.95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0" name="表格 3"/>
              <p:cNvGraphicFramePr>
                <a:graphicFrameLocks noGrp="1"/>
              </p:cNvGraphicFramePr>
              <p:nvPr/>
            </p:nvGraphicFramePr>
            <p:xfrm>
              <a:off x="490092" y="4962165"/>
              <a:ext cx="5147121" cy="1463040"/>
            </p:xfrm>
            <a:graphic>
              <a:graphicData uri="http://schemas.openxmlformats.org/drawingml/2006/table">
                <a:tbl>
                  <a:tblPr firstRow="1" bandRow="1">
                    <a:tableStyleId>{00A15C55-8517-42AA-B614-E9B94910E393}</a:tableStyleId>
                  </a:tblPr>
                  <a:tblGrid>
                    <a:gridCol w="663472">
                      <a:extLst>
                        <a:ext uri="{9D8B030D-6E8A-4147-A177-3AD203B41FA5}">
                          <a16:colId xmlns:a16="http://schemas.microsoft.com/office/drawing/2014/main" val="20000"/>
                        </a:ext>
                      </a:extLst>
                    </a:gridCol>
                    <a:gridCol w="632765">
                      <a:extLst>
                        <a:ext uri="{9D8B030D-6E8A-4147-A177-3AD203B41FA5}">
                          <a16:colId xmlns:a16="http://schemas.microsoft.com/office/drawing/2014/main" val="20001"/>
                        </a:ext>
                      </a:extLst>
                    </a:gridCol>
                    <a:gridCol w="502920">
                      <a:extLst>
                        <a:ext uri="{9D8B030D-6E8A-4147-A177-3AD203B41FA5}">
                          <a16:colId xmlns:a16="http://schemas.microsoft.com/office/drawing/2014/main" val="20002"/>
                        </a:ext>
                      </a:extLst>
                    </a:gridCol>
                    <a:gridCol w="502920">
                      <a:extLst>
                        <a:ext uri="{9D8B030D-6E8A-4147-A177-3AD203B41FA5}">
                          <a16:colId xmlns:a16="http://schemas.microsoft.com/office/drawing/2014/main" val="20003"/>
                        </a:ext>
                      </a:extLst>
                    </a:gridCol>
                    <a:gridCol w="744938">
                      <a:extLst>
                        <a:ext uri="{9D8B030D-6E8A-4147-A177-3AD203B41FA5}">
                          <a16:colId xmlns:a16="http://schemas.microsoft.com/office/drawing/2014/main" val="20004"/>
                        </a:ext>
                      </a:extLst>
                    </a:gridCol>
                    <a:gridCol w="592853">
                      <a:extLst>
                        <a:ext uri="{9D8B030D-6E8A-4147-A177-3AD203B41FA5}">
                          <a16:colId xmlns:a16="http://schemas.microsoft.com/office/drawing/2014/main" val="20005"/>
                        </a:ext>
                      </a:extLst>
                    </a:gridCol>
                    <a:gridCol w="753626">
                      <a:extLst>
                        <a:ext uri="{9D8B030D-6E8A-4147-A177-3AD203B41FA5}">
                          <a16:colId xmlns:a16="http://schemas.microsoft.com/office/drawing/2014/main" val="20006"/>
                        </a:ext>
                      </a:extLst>
                    </a:gridCol>
                    <a:gridCol w="753627">
                      <a:extLst>
                        <a:ext uri="{9D8B030D-6E8A-4147-A177-3AD203B41FA5}">
                          <a16:colId xmlns:a16="http://schemas.microsoft.com/office/drawing/2014/main" val="20007"/>
                        </a:ext>
                      </a:extLst>
                    </a:gridCol>
                  </a:tblGrid>
                  <a:tr h="0">
                    <a:tc>
                      <a:txBody>
                        <a:bodyPr/>
                        <a:lstStyle/>
                        <a:p>
                          <a:pPr marL="0" marR="0" algn="ctr">
                            <a:spcBef>
                              <a:spcPts val="0"/>
                            </a:spcBef>
                            <a:spcAft>
                              <a:spcPts val="0"/>
                            </a:spcAft>
                          </a:pPr>
                          <a14:m>
                            <m:oMathPara xmlns:m="http://schemas.openxmlformats.org/officeDocument/2006/math">
                              <m:oMathParaPr>
                                <m:jc m:val="center"/>
                              </m:oMathParaPr>
                              <m:oMath xmlns:m="http://schemas.openxmlformats.org/officeDocument/2006/math">
                                <m:sSub>
                                  <m:sSubPr>
                                    <m:ctrlPr>
                                      <a:rPr lang="en-MY" sz="1050" i="1" kern="100" smtClean="0">
                                        <a:effectLst/>
                                        <a:latin typeface="Cambria Math" panose="02040503050406030204" pitchFamily="18" charset="0"/>
                                      </a:rPr>
                                    </m:ctrlPr>
                                  </m:sSubPr>
                                  <m:e>
                                    <m:r>
                                      <a:rPr lang="en-MY" sz="1050" b="0" kern="100" smtClean="0">
                                        <a:effectLst/>
                                        <a:latin typeface="Cambria Math" panose="02040503050406030204" pitchFamily="18" charset="0"/>
                                      </a:rPr>
                                      <m:t>𝑟𝑎𝑡𝑒</m:t>
                                    </m:r>
                                  </m:e>
                                  <m:sub>
                                    <m:r>
                                      <a:rPr lang="en-MY" sz="1050" b="0" kern="100" smtClean="0">
                                        <a:effectLst/>
                                        <a:latin typeface="Cambria Math" panose="02040503050406030204" pitchFamily="18" charset="0"/>
                                      </a:rPr>
                                      <m:t>𝑘𝑒𝑒𝑝</m:t>
                                    </m:r>
                                  </m:sub>
                                </m:sSub>
                              </m:oMath>
                            </m:oMathPara>
                          </a14:m>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a:effectLst/>
                            </a:rPr>
                            <a:t>性能变化（</a:t>
                          </a:r>
                          <a:r>
                            <a:rPr lang="en-US" altLang="zh-CN" sz="1100" kern="100">
                              <a:effectLst/>
                            </a:rPr>
                            <a:t>%</a:t>
                          </a:r>
                          <a:r>
                            <a:rPr lang="zh-CN" altLang="en-US" sz="1100" kern="100">
                              <a:effectLst/>
                            </a:rPr>
                            <a:t>）</a:t>
                          </a:r>
                          <a:endParaRPr lang="zh-CN" altLang="en-US" sz="1050" kern="10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3:36:07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56.0</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64.0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5131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2:52:19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54.5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61.2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-20.27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-1.5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4439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-13.49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2"/>
                      </a:ext>
                    </a:extLst>
                  </a:tr>
                  <a:tr h="0">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0.7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2:39:27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52.4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58.7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-26.22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4245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-17.27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3"/>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2:13:14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48.1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53.3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-38.35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-7.9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3799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-25.96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extLst>
                      <a:ext uri="{0D108BD9-81ED-4DB2-BD59-A6C34878D82A}">
                        <a16:rowId xmlns:a16="http://schemas.microsoft.com/office/drawing/2014/main" val="10004"/>
                      </a:ext>
                    </a:extLst>
                  </a:tr>
                </a:tbl>
              </a:graphicData>
            </a:graphic>
          </p:graphicFrame>
        </mc:Choice>
        <mc:Fallback xmlns="">
          <p:graphicFrame>
            <p:nvGraphicFramePr>
              <p:cNvPr id="20" name="表格 3"/>
              <p:cNvGraphicFramePr>
                <a:graphicFrameLocks noGrp="1"/>
              </p:cNvGraphicFramePr>
              <p:nvPr/>
            </p:nvGraphicFramePr>
            <p:xfrm>
              <a:off x="490092" y="4962165"/>
              <a:ext cx="5147121" cy="1463040"/>
            </p:xfrm>
            <a:graphic>
              <a:graphicData uri="http://schemas.openxmlformats.org/drawingml/2006/table">
                <a:tbl>
                  <a:tblPr firstRow="1" bandRow="1">
                    <a:tableStyleId>{00A15C55-8517-42AA-B614-E9B94910E393}</a:tableStyleId>
                  </a:tblPr>
                  <a:tblGrid>
                    <a:gridCol w="663472"/>
                    <a:gridCol w="632765"/>
                    <a:gridCol w="502920"/>
                    <a:gridCol w="502920"/>
                    <a:gridCol w="744938"/>
                    <a:gridCol w="592853"/>
                    <a:gridCol w="753626"/>
                    <a:gridCol w="753627"/>
                  </a:tblGrid>
                  <a:tr h="426720">
                    <a:tc>
                      <a:txBody>
                        <a:bodyPr/>
                        <a:lstStyle/>
                        <a:p>
                          <a:endParaRPr lang="zh-CN"/>
                        </a:p>
                      </a:txBody>
                      <a:tcPr marL="68580" marR="68580" anchor="ctr">
                        <a:blipFill>
                          <a:blip r:embed="rId8"/>
                        </a:blip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a:effectLst/>
                            </a:rPr>
                            <a:t>性能变化（</a:t>
                          </a:r>
                          <a:r>
                            <a:rPr lang="en-US" altLang="zh-CN" sz="1100" kern="100">
                              <a:effectLst/>
                            </a:rPr>
                            <a:t>%</a:t>
                          </a:r>
                          <a:r>
                            <a:rPr lang="zh-CN" altLang="en-US" sz="1100" kern="100">
                              <a:effectLst/>
                            </a:rPr>
                            <a:t>）</a:t>
                          </a:r>
                          <a:endParaRPr lang="zh-CN" altLang="en-US" sz="1050" kern="10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3:36:07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56.0</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64.0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5131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2:52:19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54.5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61.2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-20.27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-1.5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4439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-13.49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0">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0.7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2:39:27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52.4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58.7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-26.22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4245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-17.27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2:13:14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48.1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53.3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-38.35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-7.9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3799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-25.96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r>
                </a:tbl>
              </a:graphicData>
            </a:graphic>
          </p:graphicFrame>
        </mc:Fallback>
      </mc:AlternateContent>
      <p:sp>
        <p:nvSpPr>
          <p:cNvPr id="22" name="Rectangle: Rounded Corners 21"/>
          <p:cNvSpPr/>
          <p:nvPr/>
        </p:nvSpPr>
        <p:spPr>
          <a:xfrm>
            <a:off x="2708137" y="1978852"/>
            <a:ext cx="3034515" cy="914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Rectangle: Rounded Corners 22"/>
          <p:cNvSpPr/>
          <p:nvPr/>
        </p:nvSpPr>
        <p:spPr>
          <a:xfrm>
            <a:off x="2708137" y="3776273"/>
            <a:ext cx="3034515" cy="914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Rectangle: Rounded Corners 23"/>
          <p:cNvSpPr/>
          <p:nvPr/>
        </p:nvSpPr>
        <p:spPr>
          <a:xfrm>
            <a:off x="2713268" y="5543599"/>
            <a:ext cx="3034515" cy="914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7" name="TextBox 26"/>
          <p:cNvSpPr txBox="1"/>
          <p:nvPr/>
        </p:nvSpPr>
        <p:spPr>
          <a:xfrm>
            <a:off x="6402461" y="3004305"/>
            <a:ext cx="3674524" cy="820546"/>
          </a:xfrm>
          <a:prstGeom prst="rect">
            <a:avLst/>
          </a:prstGeom>
          <a:noFill/>
        </p:spPr>
        <p:txBody>
          <a:bodyPr wrap="square">
            <a:spAutoFit/>
          </a:bodyPr>
          <a:lstStyle/>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rPr>
              <a:t>此模块也在遮挡行人重识别数据集中发挥作用</a:t>
            </a:r>
          </a:p>
        </p:txBody>
      </p:sp>
      <mc:AlternateContent xmlns:mc="http://schemas.openxmlformats.org/markup-compatibility/2006" xmlns:a14="http://schemas.microsoft.com/office/drawing/2010/main">
        <mc:Choice Requires="a14">
          <p:sp>
            <p:nvSpPr>
              <p:cNvPr id="29" name="TextBox 28"/>
              <p:cNvSpPr txBox="1"/>
              <p:nvPr/>
            </p:nvSpPr>
            <p:spPr>
              <a:xfrm>
                <a:off x="6402461" y="3922008"/>
                <a:ext cx="3674524" cy="1224951"/>
              </a:xfrm>
              <a:prstGeom prst="rect">
                <a:avLst/>
              </a:prstGeom>
              <a:noFill/>
            </p:spPr>
            <p:txBody>
              <a:bodyPr wrap="square">
                <a:spAutoFit/>
              </a:bodyPr>
              <a:lstStyle/>
              <a:p>
                <a:pPr marL="285750" indent="-285750" algn="just">
                  <a:lnSpc>
                    <a:spcPts val="3000"/>
                  </a:lnSpc>
                  <a:buFont typeface="Wingdings" panose="05000000000000000000" pitchFamily="2" charset="2"/>
                  <a:buChar char="Ø"/>
                </a:pPr>
                <a:r>
                  <a:rPr lang="zh-CN" sz="1800" b="0" dirty="0">
                    <a:latin typeface="微软雅黑" panose="020B0503020204020204" pitchFamily="34" charset="-122"/>
                    <a:ea typeface="微软雅黑" panose="020B0503020204020204" pitchFamily="34" charset="-122"/>
                  </a:rPr>
                  <a:t>为了保持提升网络效率与</a:t>
                </a:r>
                <a:r>
                  <a:rPr lang="zh-CN" altLang="en-US" sz="1800" b="0" dirty="0">
                    <a:latin typeface="微软雅黑" panose="020B0503020204020204" pitchFamily="34" charset="-122"/>
                    <a:ea typeface="微软雅黑" panose="020B0503020204020204" pitchFamily="34" charset="-122"/>
                  </a:rPr>
                  <a:t>数据集正则化</a:t>
                </a:r>
                <a:r>
                  <a:rPr lang="zh-CN" sz="1800" b="0" dirty="0">
                    <a:latin typeface="微软雅黑" panose="020B0503020204020204" pitchFamily="34" charset="-122"/>
                    <a:ea typeface="微软雅黑" panose="020B0503020204020204" pitchFamily="34" charset="-122"/>
                  </a:rPr>
                  <a:t>两个任务之间的平衡，</a:t>
                </a:r>
                <a14:m>
                  <m:oMath xmlns:m="http://schemas.openxmlformats.org/officeDocument/2006/math">
                    <m:sSub>
                      <m:sSubPr>
                        <m:ctrlPr>
                          <a:rPr kumimoji="0" lang="en-US" altLang="en-US" sz="1800" b="0"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MY" altLang="en-US" sz="1800" b="0"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𝑟𝑎𝑡𝑒</m:t>
                        </m:r>
                      </m:e>
                      <m:sub>
                        <m:r>
                          <a:rPr kumimoji="0" lang="en-MY" altLang="en-US" sz="1800" b="0"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𝑘𝑒𝑒𝑝</m:t>
                        </m:r>
                      </m:sub>
                    </m:sSub>
                  </m:oMath>
                </a14:m>
                <a:r>
                  <a:rPr lang="zh-CN" sz="1800" b="0" dirty="0">
                    <a:latin typeface="微软雅黑" panose="020B0503020204020204" pitchFamily="34" charset="-122"/>
                    <a:ea typeface="微软雅黑" panose="020B0503020204020204" pitchFamily="34" charset="-122"/>
                  </a:rPr>
                  <a:t>设定</a:t>
                </a:r>
                <a:r>
                  <a:rPr lang="zh-CN" altLang="en-US" sz="1800" b="0" dirty="0">
                    <a:latin typeface="微软雅黑" panose="020B0503020204020204" pitchFamily="34" charset="-122"/>
                    <a:ea typeface="微软雅黑" panose="020B0503020204020204" pitchFamily="34" charset="-122"/>
                  </a:rPr>
                  <a:t>为</a:t>
                </a:r>
                <a:r>
                  <a:rPr lang="zh-CN" sz="1800" b="0" dirty="0">
                    <a:latin typeface="微软雅黑" panose="020B0503020204020204" pitchFamily="34" charset="-122"/>
                    <a:ea typeface="微软雅黑" panose="020B0503020204020204" pitchFamily="34" charset="-122"/>
                  </a:rPr>
                  <a:t>0.7</a:t>
                </a:r>
                <a:r>
                  <a:rPr lang="zh-CN" altLang="en-US" dirty="0">
                    <a:latin typeface="微软雅黑" panose="020B0503020204020204" pitchFamily="34" charset="-122"/>
                    <a:ea typeface="微软雅黑" panose="020B0503020204020204" pitchFamily="34" charset="-122"/>
                  </a:rPr>
                  <a:t>。</a:t>
                </a:r>
                <a:endParaRPr lang="zh-CN" altLang="en-US" sz="1800" b="0" dirty="0">
                  <a:latin typeface="微软雅黑" panose="020B0503020204020204" pitchFamily="34" charset="-122"/>
                  <a:ea typeface="微软雅黑" panose="020B0503020204020204" pitchFamily="34" charset="-122"/>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6402461" y="3922008"/>
                <a:ext cx="3674524" cy="1224951"/>
              </a:xfrm>
              <a:prstGeom prst="rect">
                <a:avLst/>
              </a:prstGeom>
              <a:blipFill rotWithShape="1">
                <a:blip r:embed="rId9"/>
                <a:stretch>
                  <a:fillRect l="-11" t="-20" r="5" b="2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23" grpId="0" animBg="1"/>
      <p:bldP spid="24" grpId="0" animBg="1"/>
      <p:bldP spid="27"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48955"/>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8863" y="-114300"/>
            <a:ext cx="781050" cy="24765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00788" y="-114300"/>
            <a:ext cx="942975" cy="2476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5988" y="-114300"/>
            <a:ext cx="942975" cy="24765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0"/>
          <p:cNvPicPr>
            <a:picLocks noChangeAspect="1"/>
          </p:cNvPicPr>
          <p:nvPr>
            <p:custDataLst>
              <p:tags r:id="rId1"/>
            </p:custDataLst>
          </p:nvPr>
        </p:nvPicPr>
        <p:blipFill>
          <a:blip r:embed="rId6"/>
          <a:stretch>
            <a:fillRect/>
          </a:stretch>
        </p:blipFill>
        <p:spPr>
          <a:xfrm>
            <a:off x="1100636" y="1731379"/>
            <a:ext cx="3838654" cy="4402289"/>
          </a:xfrm>
          <a:prstGeom prst="rect">
            <a:avLst/>
          </a:prstGeom>
        </p:spPr>
      </p:pic>
      <p:sp>
        <p:nvSpPr>
          <p:cNvPr id="3" name="文本框 15"/>
          <p:cNvSpPr txBox="1"/>
          <p:nvPr/>
        </p:nvSpPr>
        <p:spPr>
          <a:xfrm>
            <a:off x="841806" y="1112173"/>
            <a:ext cx="4356314" cy="453457"/>
          </a:xfrm>
          <a:prstGeom prst="rect">
            <a:avLst/>
          </a:prstGeom>
          <a:noFill/>
        </p:spPr>
        <p:txBody>
          <a:bodyPr wrap="square" rtlCol="0">
            <a:spAutoFit/>
          </a:bodyPr>
          <a:lstStyle/>
          <a:p>
            <a:pPr>
              <a:lnSpc>
                <a:spcPct val="130000"/>
              </a:lnSpc>
              <a:spcBef>
                <a:spcPts val="600"/>
              </a:spcBef>
            </a:pPr>
            <a:r>
              <a:rPr lang="zh-CN" altLang="en-US" sz="2000" b="1" kern="100" dirty="0">
                <a:effectLst/>
                <a:latin typeface="微软雅黑" panose="020B0503020204020204" pitchFamily="34" charset="-122"/>
                <a:ea typeface="微软雅黑" panose="020B0503020204020204" pitchFamily="34" charset="-122"/>
              </a:rPr>
              <a:t>输入图像块随机屏蔽模块</a:t>
            </a:r>
            <a:r>
              <a:rPr lang="zh-CN" altLang="en-US" b="1" kern="100" dirty="0">
                <a:latin typeface="微软雅黑" panose="020B0503020204020204" pitchFamily="34" charset="-122"/>
                <a:ea typeface="微软雅黑" panose="020B0503020204020204" pitchFamily="34" charset="-122"/>
              </a:rPr>
              <a:t>   </a:t>
            </a:r>
            <a:r>
              <a:rPr lang="zh-CN" altLang="en-US" sz="2000" b="1" kern="100" dirty="0">
                <a:latin typeface="微软雅黑" panose="020B0503020204020204" pitchFamily="34" charset="-122"/>
                <a:ea typeface="微软雅黑" panose="020B0503020204020204" pitchFamily="34" charset="-122"/>
              </a:rPr>
              <a:t>衍生研究</a:t>
            </a:r>
            <a:endParaRPr lang="zh-CN" altLang="en-US" sz="20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grpSp>
        <p:nvGrpSpPr>
          <p:cNvPr id="18" name="Group 17"/>
          <p:cNvGrpSpPr/>
          <p:nvPr/>
        </p:nvGrpSpPr>
        <p:grpSpPr>
          <a:xfrm>
            <a:off x="5796933" y="884016"/>
            <a:ext cx="4291049" cy="3036231"/>
            <a:chOff x="5796933" y="884016"/>
            <a:chExt cx="4291049" cy="3036231"/>
          </a:xfrm>
        </p:grpSpPr>
        <p:sp>
          <p:nvSpPr>
            <p:cNvPr id="6" name="圆角矩形 31"/>
            <p:cNvSpPr/>
            <p:nvPr/>
          </p:nvSpPr>
          <p:spPr>
            <a:xfrm>
              <a:off x="5796933" y="884016"/>
              <a:ext cx="4291049" cy="3036231"/>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en-MY" altLang="zh-CN" sz="2400" dirty="0">
                <a:solidFill>
                  <a:schemeClr val="tx1"/>
                </a:solidFill>
                <a:latin typeface="微软雅黑" panose="020B0503020204020204" pitchFamily="34" charset="-122"/>
                <a:ea typeface="微软雅黑" panose="020B0503020204020204" pitchFamily="34" charset="-122"/>
              </a:endParaRPr>
            </a:p>
            <a:p>
              <a:pPr algn="ctr"/>
              <a:endParaRPr kumimoji="1" lang="en-MY" altLang="zh-CN" sz="2400" dirty="0">
                <a:solidFill>
                  <a:schemeClr val="tx1"/>
                </a:solidFill>
                <a:latin typeface="微软雅黑" panose="020B0503020204020204" pitchFamily="34" charset="-122"/>
                <a:ea typeface="微软雅黑" panose="020B0503020204020204" pitchFamily="34" charset="-122"/>
              </a:endParaRPr>
            </a:p>
            <a:p>
              <a:pPr algn="ctr"/>
              <a:endParaRPr kumimoji="1"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8" name="圆角矩形 31"/>
            <p:cNvSpPr/>
            <p:nvPr/>
          </p:nvSpPr>
          <p:spPr>
            <a:xfrm>
              <a:off x="6083751" y="1112173"/>
              <a:ext cx="1769102" cy="885217"/>
            </a:xfrm>
            <a:prstGeom prst="roundRect">
              <a:avLst/>
            </a:prstGeom>
            <a:solidFill>
              <a:srgbClr val="EADFCD"/>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latin typeface="微软雅黑" panose="020B0503020204020204" pitchFamily="34" charset="-122"/>
                  <a:ea typeface="微软雅黑" panose="020B0503020204020204" pitchFamily="34" charset="-122"/>
                </a:rPr>
                <a:t>减少步长大小</a:t>
              </a:r>
            </a:p>
          </p:txBody>
        </p:sp>
        <p:sp>
          <p:nvSpPr>
            <p:cNvPr id="10" name="圆角矩形 31"/>
            <p:cNvSpPr/>
            <p:nvPr/>
          </p:nvSpPr>
          <p:spPr>
            <a:xfrm>
              <a:off x="8153886" y="1112172"/>
              <a:ext cx="1623188" cy="885217"/>
            </a:xfrm>
            <a:prstGeom prst="roundRect">
              <a:avLst/>
            </a:prstGeom>
            <a:solidFill>
              <a:srgbClr val="EADFCD"/>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dirty="0">
                  <a:solidFill>
                    <a:schemeClr val="tx1"/>
                  </a:solidFill>
                  <a:latin typeface="微软雅黑" panose="020B0503020204020204" pitchFamily="34" charset="-122"/>
                  <a:ea typeface="微软雅黑" panose="020B0503020204020204" pitchFamily="34" charset="-122"/>
                </a:rPr>
                <a:t>提高图像解析度</a:t>
              </a:r>
            </a:p>
          </p:txBody>
        </p:sp>
        <p:sp>
          <p:nvSpPr>
            <p:cNvPr id="4" name="圆角矩形 31"/>
            <p:cNvSpPr/>
            <p:nvPr/>
          </p:nvSpPr>
          <p:spPr>
            <a:xfrm>
              <a:off x="5982323" y="2755893"/>
              <a:ext cx="3891838" cy="885216"/>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ts val="3000"/>
                </a:lnSpc>
              </a:pPr>
              <a:r>
                <a:rPr kumimoji="0" lang="zh-CN" altLang="en-US" sz="1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增加图像块数量，对图像分割更为细致，有助特征学习</a:t>
              </a:r>
              <a:endParaRPr kumimoji="0" lang="en-US" altLang="en-US" sz="1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右箭头 30"/>
            <p:cNvSpPr/>
            <p:nvPr/>
          </p:nvSpPr>
          <p:spPr>
            <a:xfrm rot="5400000">
              <a:off x="6759601" y="2224963"/>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13" name="右箭头 30"/>
            <p:cNvSpPr/>
            <p:nvPr/>
          </p:nvSpPr>
          <p:spPr>
            <a:xfrm rot="5400000">
              <a:off x="8756779" y="2224963"/>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grpSp>
      <p:grpSp>
        <p:nvGrpSpPr>
          <p:cNvPr id="19" name="Group 18"/>
          <p:cNvGrpSpPr/>
          <p:nvPr/>
        </p:nvGrpSpPr>
        <p:grpSpPr>
          <a:xfrm>
            <a:off x="5796933" y="4157523"/>
            <a:ext cx="4291049" cy="885216"/>
            <a:chOff x="5796933" y="4157523"/>
            <a:chExt cx="4291049" cy="885216"/>
          </a:xfrm>
        </p:grpSpPr>
        <p:sp>
          <p:nvSpPr>
            <p:cNvPr id="14" name="圆角矩形 31"/>
            <p:cNvSpPr/>
            <p:nvPr/>
          </p:nvSpPr>
          <p:spPr>
            <a:xfrm>
              <a:off x="5796933" y="4327231"/>
              <a:ext cx="905426" cy="545800"/>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困难</a:t>
              </a:r>
            </a:p>
          </p:txBody>
        </p:sp>
        <p:sp>
          <p:nvSpPr>
            <p:cNvPr id="16" name="圆角矩形 31"/>
            <p:cNvSpPr/>
            <p:nvPr/>
          </p:nvSpPr>
          <p:spPr>
            <a:xfrm>
              <a:off x="6867883" y="4157523"/>
              <a:ext cx="3220099" cy="885216"/>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ts val="3000"/>
                </a:lnSpc>
              </a:pPr>
              <a:r>
                <a:rPr kumimoji="0" lang="zh-CN" altLang="en-US" sz="1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训练时间、计算与显存开销</a:t>
              </a:r>
              <a:endParaRPr kumimoji="0" lang="en-MY" altLang="zh-CN" sz="1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3000"/>
                </a:lnSpc>
              </a:pPr>
              <a:r>
                <a:rPr kumimoji="0" lang="zh-CN" altLang="en-US" sz="1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大幅上升</a:t>
              </a:r>
              <a:endParaRPr kumimoji="0" lang="en-US" altLang="en-US" sz="1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0" name="Group 19"/>
          <p:cNvGrpSpPr/>
          <p:nvPr/>
        </p:nvGrpSpPr>
        <p:grpSpPr>
          <a:xfrm>
            <a:off x="5796933" y="5349516"/>
            <a:ext cx="4291048" cy="885216"/>
            <a:chOff x="5796933" y="5349516"/>
            <a:chExt cx="4291048" cy="885216"/>
          </a:xfrm>
        </p:grpSpPr>
        <p:sp>
          <p:nvSpPr>
            <p:cNvPr id="15" name="圆角矩形 31"/>
            <p:cNvSpPr/>
            <p:nvPr/>
          </p:nvSpPr>
          <p:spPr>
            <a:xfrm>
              <a:off x="5796933" y="5519224"/>
              <a:ext cx="905426" cy="545800"/>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思路</a:t>
              </a:r>
            </a:p>
          </p:txBody>
        </p:sp>
        <p:sp>
          <p:nvSpPr>
            <p:cNvPr id="17" name="圆角矩形 31"/>
            <p:cNvSpPr/>
            <p:nvPr/>
          </p:nvSpPr>
          <p:spPr>
            <a:xfrm>
              <a:off x="6867882" y="5349516"/>
              <a:ext cx="3220099" cy="885216"/>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ts val="3000"/>
                </a:lnSpc>
              </a:pP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利用</a:t>
              </a:r>
              <a:r>
                <a:rPr kumimoji="0" lang="zh-CN" altLang="en-US" sz="1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节省的训练时间、计算与显存开销处理更多图像块</a:t>
              </a:r>
              <a:endParaRPr kumimoji="0" lang="en-US" altLang="en-US" sz="1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0475" y="1892062"/>
            <a:ext cx="3213387" cy="40011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第一章 绪论</a:t>
            </a:r>
          </a:p>
        </p:txBody>
      </p:sp>
      <p:sp>
        <p:nvSpPr>
          <p:cNvPr id="15" name="文本框 14"/>
          <p:cNvSpPr txBox="1"/>
          <p:nvPr/>
        </p:nvSpPr>
        <p:spPr>
          <a:xfrm>
            <a:off x="7460474" y="2662138"/>
            <a:ext cx="4822380" cy="39878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第二章 本文研究内容概述</a:t>
            </a:r>
          </a:p>
        </p:txBody>
      </p:sp>
      <p:sp>
        <p:nvSpPr>
          <p:cNvPr id="18" name="文本框 17"/>
          <p:cNvSpPr txBox="1"/>
          <p:nvPr/>
        </p:nvSpPr>
        <p:spPr>
          <a:xfrm>
            <a:off x="7463405" y="3432214"/>
            <a:ext cx="3348030" cy="40011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第三章 数据增强</a:t>
            </a:r>
          </a:p>
        </p:txBody>
      </p:sp>
      <p:sp>
        <p:nvSpPr>
          <p:cNvPr id="21" name="文本框 20"/>
          <p:cNvSpPr txBox="1"/>
          <p:nvPr/>
        </p:nvSpPr>
        <p:spPr>
          <a:xfrm>
            <a:off x="7460474" y="4972368"/>
            <a:ext cx="2545173" cy="40011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第五章 总结与展望</a:t>
            </a:r>
          </a:p>
        </p:txBody>
      </p:sp>
      <p:sp>
        <p:nvSpPr>
          <p:cNvPr id="3" name="文本框 17"/>
          <p:cNvSpPr txBox="1"/>
          <p:nvPr/>
        </p:nvSpPr>
        <p:spPr>
          <a:xfrm>
            <a:off x="7463405" y="4202290"/>
            <a:ext cx="2049285" cy="40011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第四章 特征融合</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mc:AlternateContent xmlns:mc="http://schemas.openxmlformats.org/markup-compatibility/2006" xmlns:a14="http://schemas.microsoft.com/office/drawing/2010/main">
        <mc:Choice Requires="a14">
          <p:graphicFrame>
            <p:nvGraphicFramePr>
              <p:cNvPr id="2" name="表格 3"/>
              <p:cNvGraphicFramePr>
                <a:graphicFrameLocks noGrp="1"/>
              </p:cNvGraphicFramePr>
              <p:nvPr/>
            </p:nvGraphicFramePr>
            <p:xfrm>
              <a:off x="229012" y="1247123"/>
              <a:ext cx="5669280" cy="1463040"/>
            </p:xfrm>
            <a:graphic>
              <a:graphicData uri="http://schemas.openxmlformats.org/drawingml/2006/table">
                <a:tbl>
                  <a:tblPr firstRow="1" bandRow="1">
                    <a:tableStyleId>{00A15C55-8517-42AA-B614-E9B94910E393}</a:tableStyleId>
                  </a:tblPr>
                  <a:tblGrid>
                    <a:gridCol w="64008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502920">
                      <a:extLst>
                        <a:ext uri="{9D8B030D-6E8A-4147-A177-3AD203B41FA5}">
                          <a16:colId xmlns:a16="http://schemas.microsoft.com/office/drawing/2014/main" val="20003"/>
                        </a:ext>
                      </a:extLst>
                    </a:gridCol>
                    <a:gridCol w="502920">
                      <a:extLst>
                        <a:ext uri="{9D8B030D-6E8A-4147-A177-3AD203B41FA5}">
                          <a16:colId xmlns:a16="http://schemas.microsoft.com/office/drawing/2014/main" val="20004"/>
                        </a:ext>
                      </a:extLst>
                    </a:gridCol>
                    <a:gridCol w="731520">
                      <a:extLst>
                        <a:ext uri="{9D8B030D-6E8A-4147-A177-3AD203B41FA5}">
                          <a16:colId xmlns:a16="http://schemas.microsoft.com/office/drawing/2014/main" val="20005"/>
                        </a:ext>
                      </a:extLst>
                    </a:gridCol>
                    <a:gridCol w="731520">
                      <a:extLst>
                        <a:ext uri="{9D8B030D-6E8A-4147-A177-3AD203B41FA5}">
                          <a16:colId xmlns:a16="http://schemas.microsoft.com/office/drawing/2014/main" val="20006"/>
                        </a:ext>
                      </a:extLst>
                    </a:gridCol>
                    <a:gridCol w="731520">
                      <a:extLst>
                        <a:ext uri="{9D8B030D-6E8A-4147-A177-3AD203B41FA5}">
                          <a16:colId xmlns:a16="http://schemas.microsoft.com/office/drawing/2014/main" val="20007"/>
                        </a:ext>
                      </a:extLst>
                    </a:gridCol>
                    <a:gridCol w="731520">
                      <a:extLst>
                        <a:ext uri="{9D8B030D-6E8A-4147-A177-3AD203B41FA5}">
                          <a16:colId xmlns:a16="http://schemas.microsoft.com/office/drawing/2014/main" val="20008"/>
                        </a:ext>
                      </a:extLst>
                    </a:gridCol>
                  </a:tblGrid>
                  <a:tr h="0">
                    <a:tc>
                      <a:txBody>
                        <a:bodyPr/>
                        <a:lstStyle/>
                        <a:p>
                          <a:pPr marL="0" marR="0" algn="ctr">
                            <a:spcBef>
                              <a:spcPts val="0"/>
                            </a:spcBef>
                            <a:spcAft>
                              <a:spcPts val="0"/>
                            </a:spcAft>
                          </a:pPr>
                          <a14:m>
                            <m:oMathPara xmlns:m="http://schemas.openxmlformats.org/officeDocument/2006/math">
                              <m:oMathParaPr>
                                <m:jc m:val="center"/>
                              </m:oMathParaPr>
                              <m:oMath xmlns:m="http://schemas.openxmlformats.org/officeDocument/2006/math">
                                <m:sSub>
                                  <m:sSubPr>
                                    <m:ctrlPr>
                                      <a:rPr lang="en-MY" sz="1050" i="1" kern="100" smtClean="0">
                                        <a:effectLst/>
                                        <a:latin typeface="Cambria Math" panose="02040503050406030204" pitchFamily="18" charset="0"/>
                                      </a:rPr>
                                    </m:ctrlPr>
                                  </m:sSubPr>
                                  <m:e>
                                    <m:r>
                                      <a:rPr lang="en-MY" sz="1050" b="0" kern="100" smtClean="0">
                                        <a:effectLst/>
                                        <a:latin typeface="Cambria Math" panose="02040503050406030204" pitchFamily="18" charset="0"/>
                                      </a:rPr>
                                      <m:t>𝑟𝑎𝑡𝑒</m:t>
                                    </m:r>
                                  </m:e>
                                  <m:sub>
                                    <m:r>
                                      <a:rPr lang="en-MY" sz="1050" b="0" kern="100" smtClean="0">
                                        <a:effectLst/>
                                        <a:latin typeface="Cambria Math" panose="02040503050406030204" pitchFamily="18" charset="0"/>
                                      </a:rPr>
                                      <m:t>𝑘𝑒𝑒𝑝</m:t>
                                    </m:r>
                                  </m:sub>
                                </m:sSub>
                              </m:oMath>
                            </m:oMathPara>
                          </a14:m>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3:41:52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5171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2:48:00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79.4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88.6</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-29.37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4181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-19.15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2"/>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3:22:10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-15.00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4709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3"/>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12</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4:04:11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80.8</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89.5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+2.66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5589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extLst>
                      <a:ext uri="{0D108BD9-81ED-4DB2-BD59-A6C34878D82A}">
                        <a16:rowId xmlns:a16="http://schemas.microsoft.com/office/drawing/2014/main" val="10004"/>
                      </a:ext>
                    </a:extLst>
                  </a:tr>
                </a:tbl>
              </a:graphicData>
            </a:graphic>
          </p:graphicFrame>
        </mc:Choice>
        <mc:Fallback xmlns="">
          <p:graphicFrame>
            <p:nvGraphicFramePr>
              <p:cNvPr id="2" name="表格 3"/>
              <p:cNvGraphicFramePr>
                <a:graphicFrameLocks noGrp="1"/>
              </p:cNvGraphicFramePr>
              <p:nvPr/>
            </p:nvGraphicFramePr>
            <p:xfrm>
              <a:off x="229012" y="1247123"/>
              <a:ext cx="5669280" cy="1463040"/>
            </p:xfrm>
            <a:graphic>
              <a:graphicData uri="http://schemas.openxmlformats.org/drawingml/2006/table">
                <a:tbl>
                  <a:tblPr firstRow="1" bandRow="1">
                    <a:tableStyleId>{00A15C55-8517-42AA-B614-E9B94910E393}</a:tableStyleId>
                  </a:tblPr>
                  <a:tblGrid>
                    <a:gridCol w="640080"/>
                    <a:gridCol w="457200"/>
                    <a:gridCol w="640080"/>
                    <a:gridCol w="502920"/>
                    <a:gridCol w="502920"/>
                    <a:gridCol w="731520"/>
                    <a:gridCol w="731520"/>
                    <a:gridCol w="731520"/>
                    <a:gridCol w="731520"/>
                  </a:tblGrid>
                  <a:tr h="426720">
                    <a:tc>
                      <a:txBody>
                        <a:bodyPr/>
                        <a:lstStyle/>
                        <a:p>
                          <a:endParaRPr lang="zh-CN"/>
                        </a:p>
                      </a:txBody>
                      <a:tcPr marL="68580" marR="68580" anchor="ctr">
                        <a:blipFill>
                          <a:blip r:embed="rId3"/>
                        </a:blip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3:41:52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5171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2:48:00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79.4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88.6</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-29.37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4181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-19.15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3:22:10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-15.00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4709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12</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4:04:11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80.8</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89.5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+2.66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5589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r>
                </a:tbl>
              </a:graphicData>
            </a:graphic>
          </p:graphicFrame>
        </mc:Fallback>
      </mc:AlternateContent>
      <p:sp>
        <p:nvSpPr>
          <p:cNvPr id="11" name="文本框 99"/>
          <p:cNvSpPr txBox="1"/>
          <p:nvPr/>
        </p:nvSpPr>
        <p:spPr>
          <a:xfrm>
            <a:off x="31306" y="2712960"/>
            <a:ext cx="6064693" cy="307777"/>
          </a:xfrm>
          <a:prstGeom prst="rect">
            <a:avLst/>
          </a:prstGeom>
          <a:solidFill>
            <a:schemeClr val="bg1"/>
          </a:solidFill>
          <a:ln w="9525">
            <a:noFill/>
          </a:ln>
        </p:spPr>
        <p:txBody>
          <a:bodyPr wrap="square">
            <a:spAutoFit/>
          </a:bodyPr>
          <a:lstStyle/>
          <a:p>
            <a:pPr algn="ctr"/>
            <a:r>
              <a:rPr lang="zh-CN" sz="1400" b="0" dirty="0">
                <a:latin typeface="微软雅黑" panose="020B0503020204020204" pitchFamily="34" charset="-122"/>
                <a:ea typeface="微软雅黑" panose="020B0503020204020204" pitchFamily="34" charset="-122"/>
              </a:rPr>
              <a:t>表</a:t>
            </a:r>
            <a:r>
              <a:rPr lang="en-MY" altLang="zh-CN" sz="1400" b="0" dirty="0">
                <a:latin typeface="微软雅黑" panose="020B0503020204020204" pitchFamily="34" charset="-122"/>
                <a:ea typeface="微软雅黑" panose="020B0503020204020204" pitchFamily="34" charset="-122"/>
              </a:rPr>
              <a:t>4</a:t>
            </a:r>
            <a:r>
              <a:rPr lang="zh-CN" sz="1400" b="0" dirty="0">
                <a:latin typeface="微软雅黑" panose="020B0503020204020204" pitchFamily="34" charset="-122"/>
                <a:ea typeface="微软雅黑" panose="020B0503020204020204" pitchFamily="34" charset="-122"/>
              </a:rPr>
              <a:t>：</a:t>
            </a:r>
            <a:r>
              <a:rPr lang="zh-CN" sz="1400" b="0" dirty="0">
                <a:latin typeface="Arial" panose="020B0604020202020204" pitchFamily="34" charset="0"/>
                <a:ea typeface="微软雅黑" panose="020B0503020204020204" pitchFamily="34" charset="-122"/>
                <a:cs typeface="Arial" panose="020B0604020202020204" pitchFamily="34" charset="0"/>
              </a:rPr>
              <a:t>DukeMTMC</a:t>
            </a:r>
            <a:r>
              <a:rPr lang="en-MY" altLang="zh-CN" sz="1400" b="0" dirty="0">
                <a:latin typeface="Arial" panose="020B0604020202020204" pitchFamily="34" charset="0"/>
                <a:ea typeface="微软雅黑" panose="020B0503020204020204" pitchFamily="34" charset="-122"/>
                <a:cs typeface="Arial" panose="020B0604020202020204" pitchFamily="34" charset="0"/>
              </a:rPr>
              <a:t>-</a:t>
            </a:r>
            <a:r>
              <a:rPr lang="en-MY" altLang="zh-CN" sz="1400" b="0" dirty="0" err="1">
                <a:latin typeface="Arial" panose="020B0604020202020204" pitchFamily="34" charset="0"/>
                <a:ea typeface="微软雅黑" panose="020B0503020204020204" pitchFamily="34" charset="-122"/>
                <a:cs typeface="Arial" panose="020B0604020202020204" pitchFamily="34" charset="0"/>
              </a:rPr>
              <a:t>reID</a:t>
            </a:r>
            <a:r>
              <a:rPr lang="zh-CN" sz="1400" b="0" dirty="0">
                <a:latin typeface="微软雅黑" panose="020B0503020204020204" pitchFamily="34" charset="-122"/>
                <a:ea typeface="微软雅黑" panose="020B0503020204020204" pitchFamily="34" charset="-122"/>
              </a:rPr>
              <a:t>数据集在</a:t>
            </a:r>
            <a:r>
              <a:rPr lang="zh-CN" altLang="en-US" sz="1400" dirty="0">
                <a:latin typeface="微软雅黑" panose="020B0503020204020204" pitchFamily="34" charset="-122"/>
                <a:ea typeface="微软雅黑" panose="020B0503020204020204" pitchFamily="34" charset="-122"/>
              </a:rPr>
              <a:t>不同步长</a:t>
            </a:r>
            <a:r>
              <a:rPr lang="zh-CN" sz="1400" b="0" dirty="0">
                <a:latin typeface="微软雅黑" panose="020B0503020204020204" pitchFamily="34" charset="-122"/>
                <a:ea typeface="微软雅黑" panose="020B0503020204020204" pitchFamily="34" charset="-122"/>
              </a:rPr>
              <a:t>下的网络性能指标与训练开销</a:t>
            </a:r>
            <a:endParaRPr lang="zh-CN" altLang="en-US" sz="1400" b="0" dirty="0">
              <a:latin typeface="微软雅黑" panose="020B0503020204020204" pitchFamily="34" charset="-122"/>
              <a:ea typeface="微软雅黑" panose="020B0503020204020204" pitchFamily="34" charset="-122"/>
            </a:endParaRPr>
          </a:p>
        </p:txBody>
      </p:sp>
      <p:sp>
        <p:nvSpPr>
          <p:cNvPr id="12" name="文本框 99"/>
          <p:cNvSpPr txBox="1"/>
          <p:nvPr/>
        </p:nvSpPr>
        <p:spPr>
          <a:xfrm>
            <a:off x="218874" y="4589957"/>
            <a:ext cx="5689556" cy="307777"/>
          </a:xfrm>
          <a:prstGeom prst="rect">
            <a:avLst/>
          </a:prstGeom>
          <a:solidFill>
            <a:schemeClr val="bg1"/>
          </a:solidFill>
          <a:ln w="9525">
            <a:noFill/>
          </a:ln>
        </p:spPr>
        <p:txBody>
          <a:bodyPr wrap="square">
            <a:spAutoFit/>
          </a:bodyPr>
          <a:lstStyle/>
          <a:p>
            <a:pPr algn="ctr"/>
            <a:r>
              <a:rPr lang="zh-CN" sz="1400" b="0" dirty="0">
                <a:latin typeface="微软雅黑" panose="020B0503020204020204" pitchFamily="34" charset="-122"/>
                <a:ea typeface="微软雅黑" panose="020B0503020204020204" pitchFamily="34" charset="-122"/>
              </a:rPr>
              <a:t>表</a:t>
            </a:r>
            <a:r>
              <a:rPr lang="en-MY" altLang="zh-CN" sz="1400" dirty="0">
                <a:latin typeface="微软雅黑" panose="020B0503020204020204" pitchFamily="34" charset="-122"/>
                <a:ea typeface="微软雅黑" panose="020B0503020204020204" pitchFamily="34" charset="-122"/>
              </a:rPr>
              <a:t>5</a:t>
            </a:r>
            <a:r>
              <a:rPr lang="zh-CN" sz="1400" b="0" dirty="0">
                <a:latin typeface="微软雅黑" panose="020B0503020204020204" pitchFamily="34" charset="-122"/>
                <a:ea typeface="微软雅黑" panose="020B0503020204020204" pitchFamily="34" charset="-122"/>
              </a:rPr>
              <a:t>：</a:t>
            </a:r>
            <a:r>
              <a:rPr lang="en-MY" altLang="zh-CN" sz="1400" b="0" dirty="0">
                <a:latin typeface="Arial" panose="020B0604020202020204" pitchFamily="34" charset="0"/>
                <a:ea typeface="微软雅黑" panose="020B0503020204020204" pitchFamily="34" charset="-122"/>
                <a:cs typeface="Arial" panose="020B0604020202020204" pitchFamily="34" charset="0"/>
              </a:rPr>
              <a:t>Market-1501</a:t>
            </a:r>
            <a:r>
              <a:rPr lang="zh-CN" sz="1400" b="0" dirty="0">
                <a:latin typeface="微软雅黑" panose="020B0503020204020204" pitchFamily="34" charset="-122"/>
                <a:ea typeface="微软雅黑" panose="020B0503020204020204" pitchFamily="34" charset="-122"/>
              </a:rPr>
              <a:t>数据集在</a:t>
            </a:r>
            <a:r>
              <a:rPr lang="zh-CN" altLang="en-US" sz="1400" dirty="0">
                <a:latin typeface="微软雅黑" panose="020B0503020204020204" pitchFamily="34" charset="-122"/>
                <a:ea typeface="微软雅黑" panose="020B0503020204020204" pitchFamily="34" charset="-122"/>
              </a:rPr>
              <a:t>不同步长</a:t>
            </a:r>
            <a:r>
              <a:rPr lang="zh-CN" sz="1400" b="0" dirty="0">
                <a:latin typeface="微软雅黑" panose="020B0503020204020204" pitchFamily="34" charset="-122"/>
                <a:ea typeface="微软雅黑" panose="020B0503020204020204" pitchFamily="34" charset="-122"/>
              </a:rPr>
              <a:t>下的网络性能指标与训练开销</a:t>
            </a:r>
            <a:endParaRPr lang="zh-CN" altLang="en-US" sz="1400" b="0" dirty="0">
              <a:latin typeface="微软雅黑" panose="020B0503020204020204" pitchFamily="34" charset="-122"/>
              <a:ea typeface="微软雅黑" panose="020B0503020204020204" pitchFamily="34" charset="-122"/>
            </a:endParaRPr>
          </a:p>
        </p:txBody>
      </p:sp>
      <p:sp>
        <p:nvSpPr>
          <p:cNvPr id="13" name="文本框 99"/>
          <p:cNvSpPr txBox="1"/>
          <p:nvPr/>
        </p:nvSpPr>
        <p:spPr>
          <a:xfrm>
            <a:off x="206094" y="6383740"/>
            <a:ext cx="5889905" cy="307777"/>
          </a:xfrm>
          <a:prstGeom prst="rect">
            <a:avLst/>
          </a:prstGeom>
          <a:solidFill>
            <a:schemeClr val="bg1"/>
          </a:solidFill>
          <a:ln w="9525">
            <a:noFill/>
          </a:ln>
        </p:spPr>
        <p:txBody>
          <a:bodyPr wrap="square">
            <a:spAutoFit/>
          </a:bodyPr>
          <a:lstStyle/>
          <a:p>
            <a:pPr algn="ctr"/>
            <a:r>
              <a:rPr lang="zh-CN" sz="1400" b="0" dirty="0">
                <a:latin typeface="微软雅黑" panose="020B0503020204020204" pitchFamily="34" charset="-122"/>
                <a:ea typeface="微软雅黑" panose="020B0503020204020204" pitchFamily="34" charset="-122"/>
              </a:rPr>
              <a:t>表</a:t>
            </a:r>
            <a:r>
              <a:rPr lang="en-MY" altLang="zh-CN" sz="1400" dirty="0">
                <a:latin typeface="微软雅黑" panose="020B0503020204020204" pitchFamily="34" charset="-122"/>
                <a:ea typeface="微软雅黑" panose="020B0503020204020204" pitchFamily="34" charset="-122"/>
              </a:rPr>
              <a:t>6</a:t>
            </a:r>
            <a:r>
              <a:rPr lang="zh-CN" sz="1400" b="0" dirty="0">
                <a:latin typeface="微软雅黑" panose="020B0503020204020204" pitchFamily="34" charset="-122"/>
                <a:ea typeface="微软雅黑" panose="020B0503020204020204" pitchFamily="34" charset="-122"/>
              </a:rPr>
              <a:t>：</a:t>
            </a:r>
            <a:r>
              <a:rPr lang="en-MY" altLang="zh-CN" sz="1400" dirty="0">
                <a:latin typeface="Arial" panose="020B0604020202020204" pitchFamily="34" charset="0"/>
                <a:ea typeface="微软雅黑" panose="020B0503020204020204" pitchFamily="34" charset="-122"/>
                <a:cs typeface="Arial" panose="020B0604020202020204" pitchFamily="34" charset="0"/>
              </a:rPr>
              <a:t>Occluded Duke</a:t>
            </a:r>
            <a:r>
              <a:rPr lang="zh-CN" sz="1400" b="0" dirty="0">
                <a:latin typeface="微软雅黑" panose="020B0503020204020204" pitchFamily="34" charset="-122"/>
                <a:ea typeface="微软雅黑" panose="020B0503020204020204" pitchFamily="34" charset="-122"/>
              </a:rPr>
              <a:t>数据集在</a:t>
            </a:r>
            <a:r>
              <a:rPr lang="zh-CN" altLang="en-US" sz="1400" dirty="0">
                <a:latin typeface="微软雅黑" panose="020B0503020204020204" pitchFamily="34" charset="-122"/>
                <a:ea typeface="微软雅黑" panose="020B0503020204020204" pitchFamily="34" charset="-122"/>
              </a:rPr>
              <a:t>不同步长</a:t>
            </a:r>
            <a:r>
              <a:rPr lang="zh-CN" sz="1400" b="0" dirty="0">
                <a:latin typeface="微软雅黑" panose="020B0503020204020204" pitchFamily="34" charset="-122"/>
                <a:ea typeface="微软雅黑" panose="020B0503020204020204" pitchFamily="34" charset="-122"/>
              </a:rPr>
              <a:t>下的网络性能指标与训练开销</a:t>
            </a:r>
            <a:endParaRPr lang="zh-CN" altLang="en-US" sz="1400" b="0" dirty="0">
              <a:latin typeface="微软雅黑" panose="020B0503020204020204" pitchFamily="34" charset="-122"/>
              <a:ea typeface="微软雅黑" panose="020B0503020204020204" pitchFamily="34" charset="-122"/>
            </a:endParaRPr>
          </a:p>
        </p:txBody>
      </p:sp>
      <p:sp>
        <p:nvSpPr>
          <p:cNvPr id="22" name="Rectangle: Rounded Corners 21"/>
          <p:cNvSpPr/>
          <p:nvPr/>
        </p:nvSpPr>
        <p:spPr>
          <a:xfrm>
            <a:off x="2909750" y="1893601"/>
            <a:ext cx="3098855" cy="914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8" name="Group 7"/>
          <p:cNvGrpSpPr/>
          <p:nvPr/>
        </p:nvGrpSpPr>
        <p:grpSpPr>
          <a:xfrm>
            <a:off x="6320731" y="2102515"/>
            <a:ext cx="4133700" cy="3383883"/>
            <a:chOff x="6320731" y="2102515"/>
            <a:chExt cx="4133700" cy="3383883"/>
          </a:xfrm>
        </p:grpSpPr>
        <p:grpSp>
          <p:nvGrpSpPr>
            <p:cNvPr id="15" name="组合 3"/>
            <p:cNvGrpSpPr/>
            <p:nvPr/>
          </p:nvGrpSpPr>
          <p:grpSpPr>
            <a:xfrm>
              <a:off x="6320731" y="2102515"/>
              <a:ext cx="4133700" cy="3383883"/>
              <a:chOff x="6016173" y="1738302"/>
              <a:chExt cx="4300554" cy="3887798"/>
            </a:xfrm>
          </p:grpSpPr>
          <p:sp>
            <p:nvSpPr>
              <p:cNvPr id="16"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折角 13"/>
              <p:cNvSpPr/>
              <p:nvPr/>
            </p:nvSpPr>
            <p:spPr>
              <a:xfrm>
                <a:off x="6016173"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4"/>
            <p:cNvSpPr txBox="1"/>
            <p:nvPr/>
          </p:nvSpPr>
          <p:spPr>
            <a:xfrm>
              <a:off x="6440014" y="3002261"/>
              <a:ext cx="3674524" cy="1754326"/>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训练时间更短、计算和显存开销更少的前提下达成与原网络相同的性能</a:t>
              </a:r>
              <a:endParaRPr lang="en-MY" altLang="zh-CN" dirty="0">
                <a:latin typeface="微软雅黑" panose="020B0503020204020204" pitchFamily="34" charset="-122"/>
                <a:ea typeface="微软雅黑" panose="020B0503020204020204" pitchFamily="34" charset="-122"/>
              </a:endParaRPr>
            </a:p>
            <a:p>
              <a:endParaRPr lang="en-MY"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大致相同的训练时间和计算开销的前提下达成更高性能</a:t>
              </a:r>
            </a:p>
          </p:txBody>
        </p:sp>
        <p:sp>
          <p:nvSpPr>
            <p:cNvPr id="3" name="文本框 14"/>
            <p:cNvSpPr txBox="1"/>
            <p:nvPr/>
          </p:nvSpPr>
          <p:spPr>
            <a:xfrm>
              <a:off x="7537942" y="2431023"/>
              <a:ext cx="1597462" cy="435825"/>
            </a:xfrm>
            <a:prstGeom prst="rect">
              <a:avLst/>
            </a:prstGeom>
            <a:noFill/>
          </p:spPr>
          <p:txBody>
            <a:bodyPr wrap="square" rtlCol="0">
              <a:spAutoFit/>
            </a:bodyPr>
            <a:lstStyle/>
            <a:p>
              <a:pPr algn="just">
                <a:lnSpc>
                  <a:spcPts val="3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减少步长大小</a:t>
              </a:r>
              <a:endParaRPr kumimoji="0" lang="en-US" altLang="en-US" sz="18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graphicFrame>
            <p:nvGraphicFramePr>
              <p:cNvPr id="6" name="表格 3"/>
              <p:cNvGraphicFramePr>
                <a:graphicFrameLocks noGrp="1"/>
              </p:cNvGraphicFramePr>
              <p:nvPr/>
            </p:nvGraphicFramePr>
            <p:xfrm>
              <a:off x="229012" y="3096127"/>
              <a:ext cx="5669280" cy="1463040"/>
            </p:xfrm>
            <a:graphic>
              <a:graphicData uri="http://schemas.openxmlformats.org/drawingml/2006/table">
                <a:tbl>
                  <a:tblPr firstRow="1" bandRow="1">
                    <a:tableStyleId>{00A15C55-8517-42AA-B614-E9B94910E393}</a:tableStyleId>
                  </a:tblPr>
                  <a:tblGrid>
                    <a:gridCol w="64008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502920">
                      <a:extLst>
                        <a:ext uri="{9D8B030D-6E8A-4147-A177-3AD203B41FA5}">
                          <a16:colId xmlns:a16="http://schemas.microsoft.com/office/drawing/2014/main" val="20003"/>
                        </a:ext>
                      </a:extLst>
                    </a:gridCol>
                    <a:gridCol w="502920">
                      <a:extLst>
                        <a:ext uri="{9D8B030D-6E8A-4147-A177-3AD203B41FA5}">
                          <a16:colId xmlns:a16="http://schemas.microsoft.com/office/drawing/2014/main" val="20004"/>
                        </a:ext>
                      </a:extLst>
                    </a:gridCol>
                    <a:gridCol w="731520">
                      <a:extLst>
                        <a:ext uri="{9D8B030D-6E8A-4147-A177-3AD203B41FA5}">
                          <a16:colId xmlns:a16="http://schemas.microsoft.com/office/drawing/2014/main" val="20005"/>
                        </a:ext>
                      </a:extLst>
                    </a:gridCol>
                    <a:gridCol w="731520">
                      <a:extLst>
                        <a:ext uri="{9D8B030D-6E8A-4147-A177-3AD203B41FA5}">
                          <a16:colId xmlns:a16="http://schemas.microsoft.com/office/drawing/2014/main" val="20006"/>
                        </a:ext>
                      </a:extLst>
                    </a:gridCol>
                    <a:gridCol w="731520">
                      <a:extLst>
                        <a:ext uri="{9D8B030D-6E8A-4147-A177-3AD203B41FA5}">
                          <a16:colId xmlns:a16="http://schemas.microsoft.com/office/drawing/2014/main" val="20007"/>
                        </a:ext>
                      </a:extLst>
                    </a:gridCol>
                    <a:gridCol w="731520">
                      <a:extLst>
                        <a:ext uri="{9D8B030D-6E8A-4147-A177-3AD203B41FA5}">
                          <a16:colId xmlns:a16="http://schemas.microsoft.com/office/drawing/2014/main" val="20008"/>
                        </a:ext>
                      </a:extLst>
                    </a:gridCol>
                  </a:tblGrid>
                  <a:tr h="0">
                    <a:tc>
                      <a:txBody>
                        <a:bodyPr/>
                        <a:lstStyle/>
                        <a:p>
                          <a:pPr marL="0" marR="0" algn="ctr">
                            <a:spcBef>
                              <a:spcPts val="0"/>
                            </a:spcBef>
                            <a:spcAft>
                              <a:spcPts val="0"/>
                            </a:spcAft>
                          </a:pPr>
                          <a14:m>
                            <m:oMathPara xmlns:m="http://schemas.openxmlformats.org/officeDocument/2006/math">
                              <m:oMathParaPr>
                                <m:jc m:val="center"/>
                              </m:oMathParaPr>
                              <m:oMath xmlns:m="http://schemas.openxmlformats.org/officeDocument/2006/math">
                                <m:sSub>
                                  <m:sSubPr>
                                    <m:ctrlPr>
                                      <a:rPr lang="en-MY" sz="1050" i="1" kern="100" smtClean="0">
                                        <a:effectLst/>
                                        <a:latin typeface="Cambria Math" panose="02040503050406030204" pitchFamily="18" charset="0"/>
                                      </a:rPr>
                                    </m:ctrlPr>
                                  </m:sSubPr>
                                  <m:e>
                                    <m:r>
                                      <a:rPr lang="en-MY" sz="1050" b="0" kern="100" smtClean="0">
                                        <a:effectLst/>
                                        <a:latin typeface="Cambria Math" panose="02040503050406030204" pitchFamily="18" charset="0"/>
                                      </a:rPr>
                                      <m:t>𝑟𝑎𝑡𝑒</m:t>
                                    </m:r>
                                  </m:e>
                                  <m:sub>
                                    <m:r>
                                      <a:rPr lang="en-MY" sz="1050" b="0" kern="100" smtClean="0">
                                        <a:effectLst/>
                                        <a:latin typeface="Cambria Math" panose="02040503050406030204" pitchFamily="18" charset="0"/>
                                      </a:rPr>
                                      <m:t>𝑘𝑒𝑒𝑝</m:t>
                                    </m:r>
                                  </m:sub>
                                </m:sSub>
                              </m:oMath>
                            </m:oMathPara>
                          </a14:m>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2:59:53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5095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2:14:23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-25.29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-0.6</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4217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-17.23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2"/>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2:38:24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87.4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94.3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-11.94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4925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-3.34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3"/>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12</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3:14:38</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88.2</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+8.20</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5685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+11.58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extLst>
                      <a:ext uri="{0D108BD9-81ED-4DB2-BD59-A6C34878D82A}">
                        <a16:rowId xmlns:a16="http://schemas.microsoft.com/office/drawing/2014/main" val="10004"/>
                      </a:ext>
                    </a:extLst>
                  </a:tr>
                </a:tbl>
              </a:graphicData>
            </a:graphic>
          </p:graphicFrame>
        </mc:Choice>
        <mc:Fallback xmlns="">
          <p:graphicFrame>
            <p:nvGraphicFramePr>
              <p:cNvPr id="6" name="表格 3"/>
              <p:cNvGraphicFramePr>
                <a:graphicFrameLocks noGrp="1"/>
              </p:cNvGraphicFramePr>
              <p:nvPr/>
            </p:nvGraphicFramePr>
            <p:xfrm>
              <a:off x="229012" y="3096127"/>
              <a:ext cx="5669280" cy="1463040"/>
            </p:xfrm>
            <a:graphic>
              <a:graphicData uri="http://schemas.openxmlformats.org/drawingml/2006/table">
                <a:tbl>
                  <a:tblPr firstRow="1" bandRow="1">
                    <a:tableStyleId>{00A15C55-8517-42AA-B614-E9B94910E393}</a:tableStyleId>
                  </a:tblPr>
                  <a:tblGrid>
                    <a:gridCol w="640080"/>
                    <a:gridCol w="457200"/>
                    <a:gridCol w="640080"/>
                    <a:gridCol w="502920"/>
                    <a:gridCol w="502920"/>
                    <a:gridCol w="731520"/>
                    <a:gridCol w="731520"/>
                    <a:gridCol w="731520"/>
                    <a:gridCol w="731520"/>
                  </a:tblGrid>
                  <a:tr h="426720">
                    <a:tc>
                      <a:txBody>
                        <a:bodyPr/>
                        <a:lstStyle/>
                        <a:p>
                          <a:endParaRPr lang="zh-CN"/>
                        </a:p>
                      </a:txBody>
                      <a:tcPr marL="68580" marR="68580" anchor="ctr">
                        <a:blipFill>
                          <a:blip r:embed="rId4"/>
                        </a:blip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2:59:53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5095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2:14:23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-25.29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-0.6</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4217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-17.23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2:38:24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87.4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94.3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-11.94</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4925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-3.34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12</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3:14:38</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88.2</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+8.20</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5685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+11.58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3"/>
              <p:cNvGraphicFramePr>
                <a:graphicFrameLocks noGrp="1"/>
              </p:cNvGraphicFramePr>
              <p:nvPr/>
            </p:nvGraphicFramePr>
            <p:xfrm>
              <a:off x="229012" y="4945131"/>
              <a:ext cx="5669280" cy="1463040"/>
            </p:xfrm>
            <a:graphic>
              <a:graphicData uri="http://schemas.openxmlformats.org/drawingml/2006/table">
                <a:tbl>
                  <a:tblPr firstRow="1" bandRow="1">
                    <a:tableStyleId>{00A15C55-8517-42AA-B614-E9B94910E393}</a:tableStyleId>
                  </a:tblPr>
                  <a:tblGrid>
                    <a:gridCol w="64008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502920">
                      <a:extLst>
                        <a:ext uri="{9D8B030D-6E8A-4147-A177-3AD203B41FA5}">
                          <a16:colId xmlns:a16="http://schemas.microsoft.com/office/drawing/2014/main" val="20003"/>
                        </a:ext>
                      </a:extLst>
                    </a:gridCol>
                    <a:gridCol w="502920">
                      <a:extLst>
                        <a:ext uri="{9D8B030D-6E8A-4147-A177-3AD203B41FA5}">
                          <a16:colId xmlns:a16="http://schemas.microsoft.com/office/drawing/2014/main" val="20004"/>
                        </a:ext>
                      </a:extLst>
                    </a:gridCol>
                    <a:gridCol w="731520">
                      <a:extLst>
                        <a:ext uri="{9D8B030D-6E8A-4147-A177-3AD203B41FA5}">
                          <a16:colId xmlns:a16="http://schemas.microsoft.com/office/drawing/2014/main" val="20005"/>
                        </a:ext>
                      </a:extLst>
                    </a:gridCol>
                    <a:gridCol w="731520">
                      <a:extLst>
                        <a:ext uri="{9D8B030D-6E8A-4147-A177-3AD203B41FA5}">
                          <a16:colId xmlns:a16="http://schemas.microsoft.com/office/drawing/2014/main" val="20006"/>
                        </a:ext>
                      </a:extLst>
                    </a:gridCol>
                    <a:gridCol w="731520">
                      <a:extLst>
                        <a:ext uri="{9D8B030D-6E8A-4147-A177-3AD203B41FA5}">
                          <a16:colId xmlns:a16="http://schemas.microsoft.com/office/drawing/2014/main" val="20007"/>
                        </a:ext>
                      </a:extLst>
                    </a:gridCol>
                    <a:gridCol w="731520">
                      <a:extLst>
                        <a:ext uri="{9D8B030D-6E8A-4147-A177-3AD203B41FA5}">
                          <a16:colId xmlns:a16="http://schemas.microsoft.com/office/drawing/2014/main" val="20008"/>
                        </a:ext>
                      </a:extLst>
                    </a:gridCol>
                  </a:tblGrid>
                  <a:tr h="142997">
                    <a:tc>
                      <a:txBody>
                        <a:bodyPr/>
                        <a:lstStyle/>
                        <a:p>
                          <a:pPr marL="0" marR="0" algn="ctr">
                            <a:spcBef>
                              <a:spcPts val="0"/>
                            </a:spcBef>
                            <a:spcAft>
                              <a:spcPts val="0"/>
                            </a:spcAft>
                          </a:pPr>
                          <a14:m>
                            <m:oMathPara xmlns:m="http://schemas.openxmlformats.org/officeDocument/2006/math">
                              <m:oMathParaPr>
                                <m:jc m:val="center"/>
                              </m:oMathParaPr>
                              <m:oMath xmlns:m="http://schemas.openxmlformats.org/officeDocument/2006/math">
                                <m:sSub>
                                  <m:sSubPr>
                                    <m:ctrlPr>
                                      <a:rPr lang="en-MY" sz="1050" i="1" kern="100" smtClean="0">
                                        <a:effectLst/>
                                        <a:latin typeface="Cambria Math" panose="02040503050406030204" pitchFamily="18" charset="0"/>
                                      </a:rPr>
                                    </m:ctrlPr>
                                  </m:sSubPr>
                                  <m:e>
                                    <m:r>
                                      <a:rPr lang="en-MY" sz="1050" b="0" kern="100" smtClean="0">
                                        <a:effectLst/>
                                        <a:latin typeface="Cambria Math" panose="02040503050406030204" pitchFamily="18" charset="0"/>
                                      </a:rPr>
                                      <m:t>𝑟𝑎𝑡𝑒</m:t>
                                    </m:r>
                                  </m:e>
                                  <m:sub>
                                    <m:r>
                                      <a:rPr lang="en-MY" sz="1050" b="0" kern="100" smtClean="0">
                                        <a:effectLst/>
                                        <a:latin typeface="Cambria Math" panose="02040503050406030204" pitchFamily="18" charset="0"/>
                                      </a:rPr>
                                      <m:t>𝑘𝑒𝑒𝑝</m:t>
                                    </m:r>
                                  </m:sub>
                                </m:sSub>
                              </m:oMath>
                            </m:oMathPara>
                          </a14:m>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3:36:07</a:t>
                          </a: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56.0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64.0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5131</a:t>
                          </a: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extLst>
                      <a:ext uri="{0D108BD9-81ED-4DB2-BD59-A6C34878D82A}">
                        <a16:rowId xmlns:a16="http://schemas.microsoft.com/office/drawing/2014/main" val="10001"/>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2:39:27</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52.4</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58.7</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-26.22</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-3.6</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4245</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-18.88</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2"/>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14</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3:08:59</a:t>
                          </a: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54.7</a:t>
                          </a: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61.4</a:t>
                          </a:r>
                        </a:p>
                      </a:txBody>
                      <a:tcPr marL="68580" marR="68580" anchor="ctr">
                        <a:solidFill>
                          <a:srgbClr val="D8C5A4"/>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-12.55</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-1.3</a:t>
                          </a: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4763</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-8.98</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3"/>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12</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3:47:11</a:t>
                          </a: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56.4</a:t>
                          </a:r>
                        </a:p>
                      </a:txBody>
                      <a:tcPr marL="68580" marR="68580" anchor="ctr">
                        <a:solidFill>
                          <a:srgbClr val="EADFCD"/>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63.3</a:t>
                          </a: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+5.12</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+0.4</a:t>
                          </a: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5627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+7.53</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extLst>
                      <a:ext uri="{0D108BD9-81ED-4DB2-BD59-A6C34878D82A}">
                        <a16:rowId xmlns:a16="http://schemas.microsoft.com/office/drawing/2014/main" val="10004"/>
                      </a:ext>
                    </a:extLst>
                  </a:tr>
                </a:tbl>
              </a:graphicData>
            </a:graphic>
          </p:graphicFrame>
        </mc:Choice>
        <mc:Fallback xmlns="">
          <p:graphicFrame>
            <p:nvGraphicFramePr>
              <p:cNvPr id="7" name="表格 3"/>
              <p:cNvGraphicFramePr>
                <a:graphicFrameLocks noGrp="1"/>
              </p:cNvGraphicFramePr>
              <p:nvPr/>
            </p:nvGraphicFramePr>
            <p:xfrm>
              <a:off x="229012" y="4945131"/>
              <a:ext cx="5669280" cy="1463040"/>
            </p:xfrm>
            <a:graphic>
              <a:graphicData uri="http://schemas.openxmlformats.org/drawingml/2006/table">
                <a:tbl>
                  <a:tblPr firstRow="1" bandRow="1">
                    <a:tableStyleId>{00A15C55-8517-42AA-B614-E9B94910E393}</a:tableStyleId>
                  </a:tblPr>
                  <a:tblGrid>
                    <a:gridCol w="640080"/>
                    <a:gridCol w="457200"/>
                    <a:gridCol w="640080"/>
                    <a:gridCol w="502920"/>
                    <a:gridCol w="502920"/>
                    <a:gridCol w="731520"/>
                    <a:gridCol w="731520"/>
                    <a:gridCol w="731520"/>
                    <a:gridCol w="731520"/>
                  </a:tblGrid>
                  <a:tr h="426720">
                    <a:tc>
                      <a:txBody>
                        <a:bodyPr/>
                        <a:lstStyle/>
                        <a:p>
                          <a:endParaRPr lang="zh-CN"/>
                        </a:p>
                      </a:txBody>
                      <a:tcPr marL="68580" marR="68580" anchor="ctr">
                        <a:blipFill>
                          <a:blip r:embed="rId5"/>
                        </a:blip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3:36:07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56.0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64.0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5131</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2:39:27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52.4</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58.7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-26.22</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-3.6</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4245</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-18.88</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14</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3:08:59</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54.7</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61.4</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-12.55</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-1.3</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4763</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-8.98</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effectLst/>
                              <a:latin typeface="微软雅黑" panose="020B0503020204020204" pitchFamily="34" charset="-122"/>
                              <a:ea typeface="微软雅黑" panose="020B0503020204020204" pitchFamily="34" charset="-122"/>
                            </a:rPr>
                            <a:t>12</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3:47:11</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56.4</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63.3</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+5.12</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+0.4</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5627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+7.53</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r>
                </a:tbl>
              </a:graphicData>
            </a:graphic>
          </p:graphicFrame>
        </mc:Fallback>
      </mc:AlternateContent>
      <p:sp>
        <p:nvSpPr>
          <p:cNvPr id="23" name="Rectangle: Rounded Corners 22"/>
          <p:cNvSpPr/>
          <p:nvPr/>
        </p:nvSpPr>
        <p:spPr>
          <a:xfrm>
            <a:off x="2909750" y="3669493"/>
            <a:ext cx="3090358" cy="914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Rectangle: Rounded Corners 23"/>
          <p:cNvSpPr/>
          <p:nvPr/>
        </p:nvSpPr>
        <p:spPr>
          <a:xfrm>
            <a:off x="2914685" y="5540576"/>
            <a:ext cx="3093920" cy="914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表格 3"/>
              <p:cNvGraphicFramePr>
                <a:graphicFrameLocks noGrp="1"/>
              </p:cNvGraphicFramePr>
              <p:nvPr/>
            </p:nvGraphicFramePr>
            <p:xfrm>
              <a:off x="349501" y="4958563"/>
              <a:ext cx="6309360" cy="1463040"/>
            </p:xfrm>
            <a:graphic>
              <a:graphicData uri="http://schemas.openxmlformats.org/drawingml/2006/table">
                <a:tbl>
                  <a:tblPr firstRow="1" bandRow="1">
                    <a:tableStyleId>{00A15C55-8517-42AA-B614-E9B94910E393}</a:tableStyleId>
                  </a:tblPr>
                  <a:tblGrid>
                    <a:gridCol w="64008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77724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502920">
                      <a:extLst>
                        <a:ext uri="{9D8B030D-6E8A-4147-A177-3AD203B41FA5}">
                          <a16:colId xmlns:a16="http://schemas.microsoft.com/office/drawing/2014/main" val="20004"/>
                        </a:ext>
                      </a:extLst>
                    </a:gridCol>
                    <a:gridCol w="502920">
                      <a:extLst>
                        <a:ext uri="{9D8B030D-6E8A-4147-A177-3AD203B41FA5}">
                          <a16:colId xmlns:a16="http://schemas.microsoft.com/office/drawing/2014/main" val="20005"/>
                        </a:ext>
                      </a:extLst>
                    </a:gridCol>
                    <a:gridCol w="731520">
                      <a:extLst>
                        <a:ext uri="{9D8B030D-6E8A-4147-A177-3AD203B41FA5}">
                          <a16:colId xmlns:a16="http://schemas.microsoft.com/office/drawing/2014/main" val="20006"/>
                        </a:ext>
                      </a:extLst>
                    </a:gridCol>
                    <a:gridCol w="594360">
                      <a:extLst>
                        <a:ext uri="{9D8B030D-6E8A-4147-A177-3AD203B41FA5}">
                          <a16:colId xmlns:a16="http://schemas.microsoft.com/office/drawing/2014/main" val="20007"/>
                        </a:ext>
                      </a:extLst>
                    </a:gridCol>
                    <a:gridCol w="731520">
                      <a:extLst>
                        <a:ext uri="{9D8B030D-6E8A-4147-A177-3AD203B41FA5}">
                          <a16:colId xmlns:a16="http://schemas.microsoft.com/office/drawing/2014/main" val="20008"/>
                        </a:ext>
                      </a:extLst>
                    </a:gridCol>
                    <a:gridCol w="731520">
                      <a:extLst>
                        <a:ext uri="{9D8B030D-6E8A-4147-A177-3AD203B41FA5}">
                          <a16:colId xmlns:a16="http://schemas.microsoft.com/office/drawing/2014/main" val="20009"/>
                        </a:ext>
                      </a:extLst>
                    </a:gridCol>
                  </a:tblGrid>
                  <a:tr h="398177">
                    <a:tc>
                      <a:txBody>
                        <a:bodyPr/>
                        <a:lstStyle/>
                        <a:p>
                          <a:pPr marL="0" marR="0" algn="ctr">
                            <a:spcBef>
                              <a:spcPts val="0"/>
                            </a:spcBef>
                            <a:spcAft>
                              <a:spcPts val="0"/>
                            </a:spcAft>
                          </a:pPr>
                          <a14:m>
                            <m:oMathPara xmlns:m="http://schemas.openxmlformats.org/officeDocument/2006/math">
                              <m:oMathParaPr>
                                <m:jc m:val="center"/>
                              </m:oMathParaPr>
                              <m:oMath xmlns:m="http://schemas.openxmlformats.org/officeDocument/2006/math">
                                <m:sSub>
                                  <m:sSubPr>
                                    <m:ctrlPr>
                                      <a:rPr lang="en-MY" sz="1050" i="1" kern="100" smtClean="0">
                                        <a:effectLst/>
                                        <a:latin typeface="Cambria Math" panose="02040503050406030204" pitchFamily="18" charset="0"/>
                                      </a:rPr>
                                    </m:ctrlPr>
                                  </m:sSubPr>
                                  <m:e>
                                    <m:r>
                                      <a:rPr lang="en-MY" sz="1050" b="0" kern="100" smtClean="0">
                                        <a:effectLst/>
                                        <a:latin typeface="Cambria Math" panose="02040503050406030204" pitchFamily="18" charset="0"/>
                                      </a:rPr>
                                      <m:t>𝑟𝑎𝑡𝑒</m:t>
                                    </m:r>
                                  </m:e>
                                  <m:sub>
                                    <m:r>
                                      <a:rPr lang="en-MY" sz="1050" b="0" kern="100" smtClean="0">
                                        <a:effectLst/>
                                        <a:latin typeface="Cambria Math" panose="02040503050406030204" pitchFamily="18" charset="0"/>
                                      </a:rPr>
                                      <m:t>𝑘𝑒𝑒𝑝</m:t>
                                    </m:r>
                                  </m:sub>
                                </m:sSub>
                              </m:oMath>
                            </m:oMathPara>
                          </a14:m>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图像解析度</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256×128</a:t>
                          </a: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3:36:07</a:t>
                          </a: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56.0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64.0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5131</a:t>
                          </a: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extLst>
                      <a:ext uri="{0D108BD9-81ED-4DB2-BD59-A6C34878D82A}">
                        <a16:rowId xmlns:a16="http://schemas.microsoft.com/office/drawing/2014/main" val="10001"/>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3:39:22</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54.5</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60.9</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+1.50</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-1.5</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5337</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+4.01</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2"/>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14</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4:25:19</a:t>
                          </a: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57.5</a:t>
                          </a: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64.6</a:t>
                          </a:r>
                        </a:p>
                      </a:txBody>
                      <a:tcPr marL="68580" marR="68580" anchor="ctr">
                        <a:solidFill>
                          <a:srgbClr val="D8C5A4"/>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+22.77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+1.5</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6353</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+23.82</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3"/>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12</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5:27:57</a:t>
                          </a: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57.9</a:t>
                          </a: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65.7</a:t>
                          </a:r>
                        </a:p>
                      </a:txBody>
                      <a:tcPr marL="68580" marR="68580" anchor="ctr">
                        <a:solidFill>
                          <a:srgbClr val="EADFCD"/>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+51.75</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+1.9</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7547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+47.09</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extLst>
                      <a:ext uri="{0D108BD9-81ED-4DB2-BD59-A6C34878D82A}">
                        <a16:rowId xmlns:a16="http://schemas.microsoft.com/office/drawing/2014/main" val="10004"/>
                      </a:ext>
                    </a:extLst>
                  </a:tr>
                </a:tbl>
              </a:graphicData>
            </a:graphic>
          </p:graphicFrame>
        </mc:Choice>
        <mc:Fallback xmlns="">
          <p:graphicFrame>
            <p:nvGraphicFramePr>
              <p:cNvPr id="8" name="表格 3"/>
              <p:cNvGraphicFramePr>
                <a:graphicFrameLocks noGrp="1"/>
              </p:cNvGraphicFramePr>
              <p:nvPr/>
            </p:nvGraphicFramePr>
            <p:xfrm>
              <a:off x="349501" y="4958563"/>
              <a:ext cx="6309360" cy="1463040"/>
            </p:xfrm>
            <a:graphic>
              <a:graphicData uri="http://schemas.openxmlformats.org/drawingml/2006/table">
                <a:tbl>
                  <a:tblPr firstRow="1" bandRow="1">
                    <a:tableStyleId>{00A15C55-8517-42AA-B614-E9B94910E393}</a:tableStyleId>
                  </a:tblPr>
                  <a:tblGrid>
                    <a:gridCol w="640080"/>
                    <a:gridCol w="457200"/>
                    <a:gridCol w="777240"/>
                    <a:gridCol w="640080"/>
                    <a:gridCol w="502920"/>
                    <a:gridCol w="502920"/>
                    <a:gridCol w="731520"/>
                    <a:gridCol w="594360"/>
                    <a:gridCol w="731520"/>
                    <a:gridCol w="731520"/>
                  </a:tblGrid>
                  <a:tr h="426720">
                    <a:tc>
                      <a:txBody>
                        <a:bodyPr/>
                        <a:lstStyle/>
                        <a:p>
                          <a:endParaRPr lang="zh-CN"/>
                        </a:p>
                      </a:txBody>
                      <a:tcPr marL="68580" marR="68580" anchor="ctr">
                        <a:blipFill>
                          <a:blip r:embed="rId3"/>
                        </a:blip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图像解析度</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256×128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3:36:07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56.0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64.0</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5131</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3:39:22</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54.5</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60.9</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+1.50</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-1.5</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5337</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+4.01</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14</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4:25:19</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57.5</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64.6</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+22.77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+1.5</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6353</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+23.82</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12</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5:27:57</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57.9</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a:effectLst/>
                              <a:latin typeface="微软雅黑" panose="020B0503020204020204" pitchFamily="34" charset="-122"/>
                              <a:ea typeface="微软雅黑" panose="020B0503020204020204" pitchFamily="34" charset="-122"/>
                            </a:rPr>
                            <a:t>65.7</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+51.75</a:t>
                          </a:r>
                          <a:endParaRPr lang="en-MY" sz="110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+1.9</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7547</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+47.09</a:t>
                          </a:r>
                          <a:endParaRPr lang="en-MY" sz="110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r>
                </a:tbl>
              </a:graphicData>
            </a:graphic>
          </p:graphicFrame>
        </mc:Fallback>
      </mc:AlternateContent>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mc:AlternateContent xmlns:mc="http://schemas.openxmlformats.org/markup-compatibility/2006" xmlns:a14="http://schemas.microsoft.com/office/drawing/2010/main">
        <mc:Choice Requires="a14">
          <p:graphicFrame>
            <p:nvGraphicFramePr>
              <p:cNvPr id="2" name="表格 3"/>
              <p:cNvGraphicFramePr>
                <a:graphicFrameLocks noGrp="1"/>
              </p:cNvGraphicFramePr>
              <p:nvPr/>
            </p:nvGraphicFramePr>
            <p:xfrm>
              <a:off x="349501" y="1199255"/>
              <a:ext cx="6309360" cy="1463040"/>
            </p:xfrm>
            <a:graphic>
              <a:graphicData uri="http://schemas.openxmlformats.org/drawingml/2006/table">
                <a:tbl>
                  <a:tblPr firstRow="1" bandRow="1">
                    <a:tableStyleId>{00A15C55-8517-42AA-B614-E9B94910E393}</a:tableStyleId>
                  </a:tblPr>
                  <a:tblGrid>
                    <a:gridCol w="64008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77724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502920">
                      <a:extLst>
                        <a:ext uri="{9D8B030D-6E8A-4147-A177-3AD203B41FA5}">
                          <a16:colId xmlns:a16="http://schemas.microsoft.com/office/drawing/2014/main" val="20004"/>
                        </a:ext>
                      </a:extLst>
                    </a:gridCol>
                    <a:gridCol w="502920">
                      <a:extLst>
                        <a:ext uri="{9D8B030D-6E8A-4147-A177-3AD203B41FA5}">
                          <a16:colId xmlns:a16="http://schemas.microsoft.com/office/drawing/2014/main" val="20005"/>
                        </a:ext>
                      </a:extLst>
                    </a:gridCol>
                    <a:gridCol w="731520">
                      <a:extLst>
                        <a:ext uri="{9D8B030D-6E8A-4147-A177-3AD203B41FA5}">
                          <a16:colId xmlns:a16="http://schemas.microsoft.com/office/drawing/2014/main" val="20006"/>
                        </a:ext>
                      </a:extLst>
                    </a:gridCol>
                    <a:gridCol w="594360">
                      <a:extLst>
                        <a:ext uri="{9D8B030D-6E8A-4147-A177-3AD203B41FA5}">
                          <a16:colId xmlns:a16="http://schemas.microsoft.com/office/drawing/2014/main" val="20007"/>
                        </a:ext>
                      </a:extLst>
                    </a:gridCol>
                    <a:gridCol w="731520">
                      <a:extLst>
                        <a:ext uri="{9D8B030D-6E8A-4147-A177-3AD203B41FA5}">
                          <a16:colId xmlns:a16="http://schemas.microsoft.com/office/drawing/2014/main" val="20008"/>
                        </a:ext>
                      </a:extLst>
                    </a:gridCol>
                    <a:gridCol w="731520">
                      <a:extLst>
                        <a:ext uri="{9D8B030D-6E8A-4147-A177-3AD203B41FA5}">
                          <a16:colId xmlns:a16="http://schemas.microsoft.com/office/drawing/2014/main" val="20009"/>
                        </a:ext>
                      </a:extLst>
                    </a:gridCol>
                  </a:tblGrid>
                  <a:tr h="0">
                    <a:tc>
                      <a:txBody>
                        <a:bodyPr/>
                        <a:lstStyle/>
                        <a:p>
                          <a:pPr marL="0" marR="0" algn="ctr">
                            <a:spcBef>
                              <a:spcPts val="0"/>
                            </a:spcBef>
                            <a:spcAft>
                              <a:spcPts val="0"/>
                            </a:spcAft>
                          </a:pPr>
                          <a14:m>
                            <m:oMathPara xmlns:m="http://schemas.openxmlformats.org/officeDocument/2006/math">
                              <m:oMathParaPr>
                                <m:jc m:val="center"/>
                              </m:oMathParaPr>
                              <m:oMath xmlns:m="http://schemas.openxmlformats.org/officeDocument/2006/math">
                                <m:sSub>
                                  <m:sSubPr>
                                    <m:ctrlPr>
                                      <a:rPr lang="en-MY" sz="1050" i="1" kern="100" smtClean="0">
                                        <a:effectLst/>
                                        <a:latin typeface="Cambria Math" panose="02040503050406030204" pitchFamily="18" charset="0"/>
                                      </a:rPr>
                                    </m:ctrlPr>
                                  </m:sSubPr>
                                  <m:e>
                                    <m:r>
                                      <a:rPr lang="en-MY" sz="1050" b="0" kern="100" smtClean="0">
                                        <a:effectLst/>
                                        <a:latin typeface="Cambria Math" panose="02040503050406030204" pitchFamily="18" charset="0"/>
                                      </a:rPr>
                                      <m:t>𝑟𝑎𝑡𝑒</m:t>
                                    </m:r>
                                  </m:e>
                                  <m:sub>
                                    <m:r>
                                      <a:rPr lang="en-MY" sz="1050" b="0" kern="100" smtClean="0">
                                        <a:effectLst/>
                                        <a:latin typeface="Cambria Math" panose="02040503050406030204" pitchFamily="18" charset="0"/>
                                      </a:rPr>
                                      <m:t>𝑘𝑒𝑒𝑝</m:t>
                                    </m:r>
                                  </m:sub>
                                </m:sSub>
                              </m:oMath>
                            </m:oMathPara>
                          </a14:m>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图像解析度</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256×128</a:t>
                          </a: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3:41:52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5171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3:50:09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80.1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89.1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-3.82%</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-0.3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5517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-0.9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2"/>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4:37:58</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89.9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+16.16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6475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+16.31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3"/>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5:38:09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81.3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89.9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+41.31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7693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+38.19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extLst>
                      <a:ext uri="{0D108BD9-81ED-4DB2-BD59-A6C34878D82A}">
                        <a16:rowId xmlns:a16="http://schemas.microsoft.com/office/drawing/2014/main" val="10004"/>
                      </a:ext>
                    </a:extLst>
                  </a:tr>
                </a:tbl>
              </a:graphicData>
            </a:graphic>
          </p:graphicFrame>
        </mc:Choice>
        <mc:Fallback xmlns="">
          <p:graphicFrame>
            <p:nvGraphicFramePr>
              <p:cNvPr id="2" name="表格 3"/>
              <p:cNvGraphicFramePr>
                <a:graphicFrameLocks noGrp="1"/>
              </p:cNvGraphicFramePr>
              <p:nvPr/>
            </p:nvGraphicFramePr>
            <p:xfrm>
              <a:off x="349501" y="1199255"/>
              <a:ext cx="6309360" cy="1463040"/>
            </p:xfrm>
            <a:graphic>
              <a:graphicData uri="http://schemas.openxmlformats.org/drawingml/2006/table">
                <a:tbl>
                  <a:tblPr firstRow="1" bandRow="1">
                    <a:tableStyleId>{00A15C55-8517-42AA-B614-E9B94910E393}</a:tableStyleId>
                  </a:tblPr>
                  <a:tblGrid>
                    <a:gridCol w="640080"/>
                    <a:gridCol w="457200"/>
                    <a:gridCol w="777240"/>
                    <a:gridCol w="640080"/>
                    <a:gridCol w="502920"/>
                    <a:gridCol w="502920"/>
                    <a:gridCol w="731520"/>
                    <a:gridCol w="594360"/>
                    <a:gridCol w="731520"/>
                    <a:gridCol w="731520"/>
                  </a:tblGrid>
                  <a:tr h="426720">
                    <a:tc>
                      <a:txBody>
                        <a:bodyPr/>
                        <a:lstStyle/>
                        <a:p>
                          <a:endParaRPr lang="zh-CN"/>
                        </a:p>
                      </a:txBody>
                      <a:tcPr marL="68580" marR="68580" anchor="ctr">
                        <a:blipFill>
                          <a:blip r:embed="rId4"/>
                        </a:blip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图像解析度</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256×128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3:41:52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89.8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5171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3:50:09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80.1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89.1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-3.82%</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-0.3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a:solidFill>
                                <a:srgbClr val="000000"/>
                              </a:solidFill>
                              <a:effectLst/>
                              <a:latin typeface="微软雅黑" panose="020B0503020204020204" pitchFamily="34" charset="-122"/>
                              <a:ea typeface="微软雅黑" panose="020B0503020204020204" pitchFamily="34" charset="-122"/>
                            </a:rPr>
                            <a:t>5517</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-0.9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4:37:58</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89.9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+16.16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6475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+16.31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5:38:09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81.3</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89.9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+41.31</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7693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+38.19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r>
                </a:tbl>
              </a:graphicData>
            </a:graphic>
          </p:graphicFrame>
        </mc:Fallback>
      </mc:AlternateContent>
      <p:sp>
        <p:nvSpPr>
          <p:cNvPr id="11" name="文本框 99"/>
          <p:cNvSpPr txBox="1"/>
          <p:nvPr/>
        </p:nvSpPr>
        <p:spPr>
          <a:xfrm>
            <a:off x="0" y="2716713"/>
            <a:ext cx="7008363" cy="307777"/>
          </a:xfrm>
          <a:prstGeom prst="rect">
            <a:avLst/>
          </a:prstGeom>
          <a:solidFill>
            <a:schemeClr val="bg1"/>
          </a:solidFill>
          <a:ln w="9525">
            <a:noFill/>
          </a:ln>
        </p:spPr>
        <p:txBody>
          <a:bodyPr wrap="square">
            <a:spAutoFit/>
          </a:bodyPr>
          <a:lstStyle/>
          <a:p>
            <a:pPr algn="ctr"/>
            <a:r>
              <a:rPr lang="zh-CN" sz="1400" b="0" dirty="0">
                <a:latin typeface="微软雅黑" panose="020B0503020204020204" pitchFamily="34" charset="-122"/>
                <a:ea typeface="微软雅黑" panose="020B0503020204020204" pitchFamily="34" charset="-122"/>
              </a:rPr>
              <a:t>表</a:t>
            </a:r>
            <a:r>
              <a:rPr lang="en-MY" altLang="zh-CN" sz="1400" b="0" dirty="0">
                <a:latin typeface="微软雅黑" panose="020B0503020204020204" pitchFamily="34" charset="-122"/>
                <a:ea typeface="微软雅黑" panose="020B0503020204020204" pitchFamily="34" charset="-122"/>
              </a:rPr>
              <a:t>7</a:t>
            </a:r>
            <a:r>
              <a:rPr lang="zh-CN" sz="1400" b="0" dirty="0">
                <a:latin typeface="微软雅黑" panose="020B0503020204020204" pitchFamily="34" charset="-122"/>
                <a:ea typeface="微软雅黑" panose="020B0503020204020204" pitchFamily="34" charset="-122"/>
              </a:rPr>
              <a:t>：</a:t>
            </a:r>
            <a:r>
              <a:rPr lang="zh-CN" sz="1400" b="0" dirty="0">
                <a:latin typeface="Arial" panose="020B0604020202020204" pitchFamily="34" charset="0"/>
                <a:ea typeface="微软雅黑" panose="020B0503020204020204" pitchFamily="34" charset="-122"/>
                <a:cs typeface="Arial" panose="020B0604020202020204" pitchFamily="34" charset="0"/>
              </a:rPr>
              <a:t>DukeMTMC</a:t>
            </a:r>
            <a:r>
              <a:rPr lang="en-MY" altLang="zh-CN" sz="1400" b="0" dirty="0">
                <a:latin typeface="Arial" panose="020B0604020202020204" pitchFamily="34" charset="0"/>
                <a:ea typeface="微软雅黑" panose="020B0503020204020204" pitchFamily="34" charset="-122"/>
                <a:cs typeface="Arial" panose="020B0604020202020204" pitchFamily="34" charset="0"/>
              </a:rPr>
              <a:t>-</a:t>
            </a:r>
            <a:r>
              <a:rPr lang="en-MY" altLang="zh-CN" sz="1400" b="0" dirty="0" err="1">
                <a:latin typeface="Arial" panose="020B0604020202020204" pitchFamily="34" charset="0"/>
                <a:ea typeface="微软雅黑" panose="020B0503020204020204" pitchFamily="34" charset="-122"/>
                <a:cs typeface="Arial" panose="020B0604020202020204" pitchFamily="34" charset="0"/>
              </a:rPr>
              <a:t>reID</a:t>
            </a:r>
            <a:r>
              <a:rPr lang="zh-CN" sz="1400" b="0" dirty="0">
                <a:latin typeface="微软雅黑" panose="020B0503020204020204" pitchFamily="34" charset="-122"/>
                <a:ea typeface="微软雅黑" panose="020B0503020204020204" pitchFamily="34" charset="-122"/>
              </a:rPr>
              <a:t>数据集在不同</a:t>
            </a:r>
            <a:r>
              <a:rPr lang="zh-CN" altLang="en-US" sz="1400" b="0" dirty="0">
                <a:latin typeface="微软雅黑" panose="020B0503020204020204" pitchFamily="34" charset="-122"/>
                <a:ea typeface="微软雅黑" panose="020B0503020204020204" pitchFamily="34" charset="-122"/>
              </a:rPr>
              <a:t>图像解析度与步长</a:t>
            </a:r>
            <a:r>
              <a:rPr lang="zh-CN" sz="1400" b="0" dirty="0">
                <a:latin typeface="微软雅黑" panose="020B0503020204020204" pitchFamily="34" charset="-122"/>
                <a:ea typeface="微软雅黑" panose="020B0503020204020204" pitchFamily="34" charset="-122"/>
              </a:rPr>
              <a:t>下的网络性能指标与训练开销</a:t>
            </a:r>
            <a:endParaRPr lang="zh-CN" altLang="en-US" sz="1400" b="0" dirty="0">
              <a:latin typeface="微软雅黑" panose="020B0503020204020204" pitchFamily="34" charset="-122"/>
              <a:ea typeface="微软雅黑" panose="020B0503020204020204" pitchFamily="34" charset="-122"/>
            </a:endParaRPr>
          </a:p>
        </p:txBody>
      </p:sp>
      <p:sp>
        <p:nvSpPr>
          <p:cNvPr id="12" name="文本框 99"/>
          <p:cNvSpPr txBox="1"/>
          <p:nvPr/>
        </p:nvSpPr>
        <p:spPr>
          <a:xfrm>
            <a:off x="254309" y="4588064"/>
            <a:ext cx="6499745" cy="307777"/>
          </a:xfrm>
          <a:prstGeom prst="rect">
            <a:avLst/>
          </a:prstGeom>
          <a:solidFill>
            <a:schemeClr val="bg1"/>
          </a:solidFill>
          <a:ln w="9525">
            <a:noFill/>
          </a:ln>
        </p:spPr>
        <p:txBody>
          <a:bodyPr wrap="square">
            <a:spAutoFit/>
          </a:bodyPr>
          <a:lstStyle/>
          <a:p>
            <a:pPr algn="ctr"/>
            <a:r>
              <a:rPr lang="zh-CN" sz="1400" b="0" dirty="0">
                <a:latin typeface="微软雅黑" panose="020B0503020204020204" pitchFamily="34" charset="-122"/>
                <a:ea typeface="微软雅黑" panose="020B0503020204020204" pitchFamily="34" charset="-122"/>
              </a:rPr>
              <a:t>表</a:t>
            </a:r>
            <a:r>
              <a:rPr lang="en-MY" altLang="zh-CN" sz="1400" dirty="0">
                <a:latin typeface="微软雅黑" panose="020B0503020204020204" pitchFamily="34" charset="-122"/>
                <a:ea typeface="微软雅黑" panose="020B0503020204020204" pitchFamily="34" charset="-122"/>
              </a:rPr>
              <a:t>8</a:t>
            </a:r>
            <a:r>
              <a:rPr lang="zh-CN" sz="1400" b="0" dirty="0">
                <a:latin typeface="微软雅黑" panose="020B0503020204020204" pitchFamily="34" charset="-122"/>
                <a:ea typeface="微软雅黑" panose="020B0503020204020204" pitchFamily="34" charset="-122"/>
              </a:rPr>
              <a:t>：</a:t>
            </a:r>
            <a:r>
              <a:rPr lang="en-MY" altLang="zh-CN" sz="1400" b="0" dirty="0">
                <a:latin typeface="Arial" panose="020B0604020202020204" pitchFamily="34" charset="0"/>
                <a:ea typeface="微软雅黑" panose="020B0503020204020204" pitchFamily="34" charset="-122"/>
                <a:cs typeface="Arial" panose="020B0604020202020204" pitchFamily="34" charset="0"/>
              </a:rPr>
              <a:t>Market-1501</a:t>
            </a:r>
            <a:r>
              <a:rPr lang="zh-CN" sz="1400" b="0" dirty="0">
                <a:latin typeface="微软雅黑" panose="020B0503020204020204" pitchFamily="34" charset="-122"/>
                <a:ea typeface="微软雅黑" panose="020B0503020204020204" pitchFamily="34" charset="-122"/>
              </a:rPr>
              <a:t>数据集在不同</a:t>
            </a:r>
            <a:r>
              <a:rPr lang="zh-CN" altLang="en-US" sz="1400" b="0" dirty="0">
                <a:latin typeface="微软雅黑" panose="020B0503020204020204" pitchFamily="34" charset="-122"/>
                <a:ea typeface="微软雅黑" panose="020B0503020204020204" pitchFamily="34" charset="-122"/>
              </a:rPr>
              <a:t>图像解析度与步长</a:t>
            </a:r>
            <a:r>
              <a:rPr lang="zh-CN" sz="1400" b="0" dirty="0">
                <a:latin typeface="微软雅黑" panose="020B0503020204020204" pitchFamily="34" charset="-122"/>
                <a:ea typeface="微软雅黑" panose="020B0503020204020204" pitchFamily="34" charset="-122"/>
              </a:rPr>
              <a:t>下的网络性能指标与训练开销</a:t>
            </a:r>
            <a:endParaRPr lang="zh-CN" altLang="en-US" sz="1400" b="0" dirty="0">
              <a:latin typeface="微软雅黑" panose="020B0503020204020204" pitchFamily="34" charset="-122"/>
              <a:ea typeface="微软雅黑" panose="020B0503020204020204" pitchFamily="34" charset="-122"/>
            </a:endParaRPr>
          </a:p>
        </p:txBody>
      </p:sp>
      <p:sp>
        <p:nvSpPr>
          <p:cNvPr id="13" name="文本框 99"/>
          <p:cNvSpPr txBox="1"/>
          <p:nvPr/>
        </p:nvSpPr>
        <p:spPr>
          <a:xfrm>
            <a:off x="158189" y="6467719"/>
            <a:ext cx="6691985" cy="307777"/>
          </a:xfrm>
          <a:prstGeom prst="rect">
            <a:avLst/>
          </a:prstGeom>
          <a:solidFill>
            <a:schemeClr val="bg1"/>
          </a:solidFill>
          <a:ln w="9525">
            <a:noFill/>
          </a:ln>
        </p:spPr>
        <p:txBody>
          <a:bodyPr wrap="square">
            <a:spAutoFit/>
          </a:bodyPr>
          <a:lstStyle/>
          <a:p>
            <a:pPr algn="ctr"/>
            <a:r>
              <a:rPr lang="zh-CN" sz="1400" b="0" dirty="0">
                <a:latin typeface="微软雅黑" panose="020B0503020204020204" pitchFamily="34" charset="-122"/>
                <a:ea typeface="微软雅黑" panose="020B0503020204020204" pitchFamily="34" charset="-122"/>
              </a:rPr>
              <a:t>表</a:t>
            </a:r>
            <a:r>
              <a:rPr lang="en-MY" altLang="zh-CN" sz="1400" dirty="0">
                <a:latin typeface="微软雅黑" panose="020B0503020204020204" pitchFamily="34" charset="-122"/>
                <a:ea typeface="微软雅黑" panose="020B0503020204020204" pitchFamily="34" charset="-122"/>
              </a:rPr>
              <a:t>9</a:t>
            </a:r>
            <a:r>
              <a:rPr lang="zh-CN" sz="1400" b="0" dirty="0">
                <a:latin typeface="微软雅黑" panose="020B0503020204020204" pitchFamily="34" charset="-122"/>
                <a:ea typeface="微软雅黑" panose="020B0503020204020204" pitchFamily="34" charset="-122"/>
              </a:rPr>
              <a:t>：</a:t>
            </a:r>
            <a:r>
              <a:rPr lang="en-MY" altLang="zh-CN" sz="1400" dirty="0">
                <a:latin typeface="Arial" panose="020B0604020202020204" pitchFamily="34" charset="0"/>
                <a:ea typeface="微软雅黑" panose="020B0503020204020204" pitchFamily="34" charset="-122"/>
                <a:cs typeface="Arial" panose="020B0604020202020204" pitchFamily="34" charset="0"/>
              </a:rPr>
              <a:t>Occluded Duke</a:t>
            </a:r>
            <a:r>
              <a:rPr lang="zh-CN" sz="1400" b="0" dirty="0">
                <a:latin typeface="微软雅黑" panose="020B0503020204020204" pitchFamily="34" charset="-122"/>
                <a:ea typeface="微软雅黑" panose="020B0503020204020204" pitchFamily="34" charset="-122"/>
              </a:rPr>
              <a:t>数据集在不同</a:t>
            </a:r>
            <a:r>
              <a:rPr lang="zh-CN" altLang="en-US" sz="1400" dirty="0">
                <a:latin typeface="微软雅黑" panose="020B0503020204020204" pitchFamily="34" charset="-122"/>
                <a:ea typeface="微软雅黑" panose="020B0503020204020204" pitchFamily="34" charset="-122"/>
              </a:rPr>
              <a:t>图像解析度与步长下</a:t>
            </a:r>
            <a:r>
              <a:rPr lang="zh-CN" sz="1400" b="0" dirty="0">
                <a:latin typeface="微软雅黑" panose="020B0503020204020204" pitchFamily="34" charset="-122"/>
                <a:ea typeface="微软雅黑" panose="020B0503020204020204" pitchFamily="34" charset="-122"/>
              </a:rPr>
              <a:t>的网络性能指标与训练开销</a:t>
            </a:r>
            <a:endParaRPr lang="zh-CN" altLang="en-US" sz="1400" b="0" dirty="0">
              <a:latin typeface="微软雅黑" panose="020B0503020204020204" pitchFamily="34" charset="-122"/>
              <a:ea typeface="微软雅黑" panose="020B0503020204020204" pitchFamily="34" charset="-122"/>
            </a:endParaRPr>
          </a:p>
        </p:txBody>
      </p:sp>
      <p:grpSp>
        <p:nvGrpSpPr>
          <p:cNvPr id="15" name="组合 3"/>
          <p:cNvGrpSpPr/>
          <p:nvPr/>
        </p:nvGrpSpPr>
        <p:grpSpPr>
          <a:xfrm>
            <a:off x="6932198" y="1177760"/>
            <a:ext cx="3704515" cy="5042925"/>
            <a:chOff x="6016173" y="1738302"/>
            <a:chExt cx="4300554" cy="3887798"/>
          </a:xfrm>
        </p:grpSpPr>
        <p:sp>
          <p:nvSpPr>
            <p:cNvPr id="16"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折角 13"/>
            <p:cNvSpPr/>
            <p:nvPr/>
          </p:nvSpPr>
          <p:spPr>
            <a:xfrm>
              <a:off x="6016173"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4"/>
          <p:cNvSpPr txBox="1"/>
          <p:nvPr/>
        </p:nvSpPr>
        <p:spPr>
          <a:xfrm>
            <a:off x="7124380" y="2709542"/>
            <a:ext cx="3232883"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随着图像解析度的提高和步长的减少，</a:t>
            </a:r>
            <a:r>
              <a:rPr lang="zh-CN" altLang="en-US" b="1" dirty="0">
                <a:solidFill>
                  <a:schemeClr val="accent2">
                    <a:lumMod val="75000"/>
                  </a:schemeClr>
                </a:solidFill>
              </a:rPr>
              <a:t>网络性能提高</a:t>
            </a:r>
            <a:r>
              <a:rPr lang="zh-CN" altLang="en-US" dirty="0"/>
              <a:t>，相对应</a:t>
            </a:r>
            <a:r>
              <a:rPr lang="zh-CN" altLang="en-US" b="1" dirty="0">
                <a:solidFill>
                  <a:schemeClr val="accent2">
                    <a:lumMod val="75000"/>
                  </a:schemeClr>
                </a:solidFill>
              </a:rPr>
              <a:t>增加训练时间与显存开销</a:t>
            </a:r>
          </a:p>
        </p:txBody>
      </p:sp>
      <p:sp>
        <p:nvSpPr>
          <p:cNvPr id="22" name="Rectangle: Rounded Corners 21"/>
          <p:cNvSpPr/>
          <p:nvPr/>
        </p:nvSpPr>
        <p:spPr>
          <a:xfrm>
            <a:off x="3752844" y="1801096"/>
            <a:ext cx="3004488" cy="914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文本框 14"/>
          <p:cNvSpPr txBox="1"/>
          <p:nvPr/>
        </p:nvSpPr>
        <p:spPr>
          <a:xfrm>
            <a:off x="7912680" y="1536281"/>
            <a:ext cx="1786754" cy="92333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减少步长大小 </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&amp;</a:t>
            </a:r>
            <a:endParaRPr kumimoji="1" lang="en-MY" altLang="zh-CN" b="1" dirty="0">
              <a:latin typeface="微软雅黑" panose="020B0503020204020204" pitchFamily="34" charset="-122"/>
              <a:ea typeface="微软雅黑" panose="020B0503020204020204" pitchFamily="34" charset="-122"/>
            </a:endParaRPr>
          </a:p>
          <a:p>
            <a:pPr algn="ctr"/>
            <a:r>
              <a:rPr kumimoji="1" lang="zh-CN" altLang="en-US" b="1" dirty="0">
                <a:latin typeface="微软雅黑" panose="020B0503020204020204" pitchFamily="34" charset="-122"/>
                <a:ea typeface="微软雅黑" panose="020B0503020204020204" pitchFamily="34" charset="-122"/>
              </a:rPr>
              <a:t>提高图像解析度</a:t>
            </a: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349501" y="3078909"/>
              <a:ext cx="6309360" cy="1463040"/>
            </p:xfrm>
            <a:graphic>
              <a:graphicData uri="http://schemas.openxmlformats.org/drawingml/2006/table">
                <a:tbl>
                  <a:tblPr firstRow="1" bandRow="1">
                    <a:tableStyleId>{00A15C55-8517-42AA-B614-E9B94910E393}</a:tableStyleId>
                  </a:tblPr>
                  <a:tblGrid>
                    <a:gridCol w="64008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77724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502920">
                      <a:extLst>
                        <a:ext uri="{9D8B030D-6E8A-4147-A177-3AD203B41FA5}">
                          <a16:colId xmlns:a16="http://schemas.microsoft.com/office/drawing/2014/main" val="20004"/>
                        </a:ext>
                      </a:extLst>
                    </a:gridCol>
                    <a:gridCol w="502920">
                      <a:extLst>
                        <a:ext uri="{9D8B030D-6E8A-4147-A177-3AD203B41FA5}">
                          <a16:colId xmlns:a16="http://schemas.microsoft.com/office/drawing/2014/main" val="20005"/>
                        </a:ext>
                      </a:extLst>
                    </a:gridCol>
                    <a:gridCol w="731520">
                      <a:extLst>
                        <a:ext uri="{9D8B030D-6E8A-4147-A177-3AD203B41FA5}">
                          <a16:colId xmlns:a16="http://schemas.microsoft.com/office/drawing/2014/main" val="20006"/>
                        </a:ext>
                      </a:extLst>
                    </a:gridCol>
                    <a:gridCol w="594360">
                      <a:extLst>
                        <a:ext uri="{9D8B030D-6E8A-4147-A177-3AD203B41FA5}">
                          <a16:colId xmlns:a16="http://schemas.microsoft.com/office/drawing/2014/main" val="20007"/>
                        </a:ext>
                      </a:extLst>
                    </a:gridCol>
                    <a:gridCol w="731520">
                      <a:extLst>
                        <a:ext uri="{9D8B030D-6E8A-4147-A177-3AD203B41FA5}">
                          <a16:colId xmlns:a16="http://schemas.microsoft.com/office/drawing/2014/main" val="20008"/>
                        </a:ext>
                      </a:extLst>
                    </a:gridCol>
                    <a:gridCol w="731520">
                      <a:extLst>
                        <a:ext uri="{9D8B030D-6E8A-4147-A177-3AD203B41FA5}">
                          <a16:colId xmlns:a16="http://schemas.microsoft.com/office/drawing/2014/main" val="20009"/>
                        </a:ext>
                      </a:extLst>
                    </a:gridCol>
                  </a:tblGrid>
                  <a:tr h="0">
                    <a:tc>
                      <a:txBody>
                        <a:bodyPr/>
                        <a:lstStyle/>
                        <a:p>
                          <a:pPr marL="0" marR="0" algn="ctr">
                            <a:spcBef>
                              <a:spcPts val="0"/>
                            </a:spcBef>
                            <a:spcAft>
                              <a:spcPts val="0"/>
                            </a:spcAft>
                          </a:pPr>
                          <a14:m>
                            <m:oMathPara xmlns:m="http://schemas.openxmlformats.org/officeDocument/2006/math">
                              <m:oMathParaPr>
                                <m:jc m:val="center"/>
                              </m:oMathParaPr>
                              <m:oMath xmlns:m="http://schemas.openxmlformats.org/officeDocument/2006/math">
                                <m:sSub>
                                  <m:sSubPr>
                                    <m:ctrlPr>
                                      <a:rPr lang="en-MY" sz="1050" i="1" kern="100" smtClean="0">
                                        <a:effectLst/>
                                        <a:latin typeface="Cambria Math" panose="02040503050406030204" pitchFamily="18" charset="0"/>
                                      </a:rPr>
                                    </m:ctrlPr>
                                  </m:sSubPr>
                                  <m:e>
                                    <m:r>
                                      <a:rPr lang="en-MY" sz="1050" b="0" kern="100" smtClean="0">
                                        <a:effectLst/>
                                        <a:latin typeface="Cambria Math" panose="02040503050406030204" pitchFamily="18" charset="0"/>
                                      </a:rPr>
                                      <m:t>𝑟𝑎𝑡𝑒</m:t>
                                    </m:r>
                                  </m:e>
                                  <m:sub>
                                    <m:r>
                                      <a:rPr lang="en-MY" sz="1050" b="0" kern="100" smtClean="0">
                                        <a:effectLst/>
                                        <a:latin typeface="Cambria Math" panose="02040503050406030204" pitchFamily="18" charset="0"/>
                                      </a:rPr>
                                      <m:t>𝑘𝑒𝑒𝑝</m:t>
                                    </m:r>
                                  </m:sub>
                                </m:sSub>
                              </m:oMath>
                            </m:oMathPara>
                          </a14:m>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图像解析度</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256×128</a:t>
                          </a: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2:59:53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5095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3:04:56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86.8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93.9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+1.7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-0.9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5453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+7.03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2"/>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3:44:36</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87.9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+23.52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6465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+26.89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3"/>
                      </a:ext>
                    </a:extLst>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4:45:45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88.1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94.6</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+57.15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7733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+51.78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extLst>
                      <a:ext uri="{0D108BD9-81ED-4DB2-BD59-A6C34878D82A}">
                        <a16:rowId xmlns:a16="http://schemas.microsoft.com/office/drawing/2014/main" val="10004"/>
                      </a:ext>
                    </a:extLst>
                  </a:tr>
                </a:tbl>
              </a:graphicData>
            </a:graphic>
          </p:graphicFrame>
        </mc:Choice>
        <mc:Fallback xmlns="">
          <p:graphicFrame>
            <p:nvGraphicFramePr>
              <p:cNvPr id="4" name="表格 3"/>
              <p:cNvGraphicFramePr>
                <a:graphicFrameLocks noGrp="1"/>
              </p:cNvGraphicFramePr>
              <p:nvPr/>
            </p:nvGraphicFramePr>
            <p:xfrm>
              <a:off x="349501" y="3078909"/>
              <a:ext cx="6309360" cy="1463040"/>
            </p:xfrm>
            <a:graphic>
              <a:graphicData uri="http://schemas.openxmlformats.org/drawingml/2006/table">
                <a:tbl>
                  <a:tblPr firstRow="1" bandRow="1">
                    <a:tableStyleId>{00A15C55-8517-42AA-B614-E9B94910E393}</a:tableStyleId>
                  </a:tblPr>
                  <a:tblGrid>
                    <a:gridCol w="640080"/>
                    <a:gridCol w="457200"/>
                    <a:gridCol w="777240"/>
                    <a:gridCol w="640080"/>
                    <a:gridCol w="502920"/>
                    <a:gridCol w="502920"/>
                    <a:gridCol w="731520"/>
                    <a:gridCol w="594360"/>
                    <a:gridCol w="731520"/>
                    <a:gridCol w="731520"/>
                  </a:tblGrid>
                  <a:tr h="426720">
                    <a:tc>
                      <a:txBody>
                        <a:bodyPr/>
                        <a:lstStyle/>
                        <a:p>
                          <a:endParaRPr lang="zh-CN"/>
                        </a:p>
                      </a:txBody>
                      <a:tcPr marL="68580" marR="68580" anchor="ctr">
                        <a:blipFill>
                          <a:blip r:embed="rId5"/>
                        </a:blipFill>
                      </a:tcPr>
                    </a:tc>
                    <a:tc>
                      <a:txBody>
                        <a:bodyPr/>
                        <a:lstStyle/>
                        <a:p>
                          <a:pPr marL="0" marR="0" algn="ctr">
                            <a:spcBef>
                              <a:spcPts val="0"/>
                            </a:spcBef>
                            <a:spcAft>
                              <a:spcPts val="0"/>
                            </a:spcAft>
                          </a:pPr>
                          <a:r>
                            <a:rPr lang="zh-CN" altLang="en-US" sz="1050" kern="100" dirty="0">
                              <a:effectLst/>
                              <a:latin typeface="Times New Roman" panose="02020603050405020304" pitchFamily="18" charset="0"/>
                              <a:ea typeface="宋体" panose="02010600030101010101" pitchFamily="2" charset="-122"/>
                            </a:rPr>
                            <a:t>步长</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图像解析度</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err="1">
                              <a:effectLst/>
                            </a:rPr>
                            <a:t>mAP</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100" kern="0" dirty="0">
                              <a:effectLst/>
                            </a:rPr>
                            <a:t>R-1</a:t>
                          </a:r>
                          <a:r>
                            <a:rPr lang="en-MY" sz="1100" kern="100" dirty="0">
                              <a:effectLst/>
                            </a:rPr>
                            <a:t>（%）</a:t>
                          </a:r>
                          <a:endParaRPr lang="en-MY"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训练时间变化（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性能变化（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0" dirty="0">
                              <a:effectLst/>
                            </a:rPr>
                            <a:t>训练所用显存</a:t>
                          </a:r>
                          <a:r>
                            <a:rPr lang="en-US" altLang="zh-CN" sz="1100" kern="0" dirty="0">
                              <a:effectLst/>
                            </a:rPr>
                            <a:t>(MiB)</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zh-CN" altLang="en-US" sz="1100" kern="100" dirty="0">
                              <a:effectLst/>
                            </a:rPr>
                            <a:t>训练显存变化（</a:t>
                          </a:r>
                          <a:r>
                            <a:rPr lang="en-US" altLang="zh-CN" sz="1100" kern="100" dirty="0">
                              <a:effectLst/>
                            </a:rPr>
                            <a:t>%</a:t>
                          </a:r>
                          <a:r>
                            <a:rPr lang="zh-CN" altLang="en-US" sz="11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1.0</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256×128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2:59:53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87.6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5095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3:04:56</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86.8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93.9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+1.7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-0.9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5453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100" kern="100" dirty="0">
                              <a:solidFill>
                                <a:srgbClr val="000000"/>
                              </a:solidFill>
                              <a:effectLst/>
                              <a:latin typeface="微软雅黑" panose="020B0503020204020204" pitchFamily="34" charset="-122"/>
                              <a:ea typeface="微软雅黑" panose="020B0503020204020204" pitchFamily="34" charset="-122"/>
                            </a:rPr>
                            <a:t>+7.03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3:44:36</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87.9</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94.4</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+23.52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6465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+26.89</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0">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0.7</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effectLst/>
                              <a:latin typeface="微软雅黑" panose="020B0503020204020204" pitchFamily="34" charset="-122"/>
                              <a:ea typeface="微软雅黑" panose="020B0503020204020204" pitchFamily="34" charset="-122"/>
                            </a:rPr>
                            <a:t>12</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algn="ctr"/>
                          <a:r>
                            <a:rPr lang="en-MY" sz="1100" kern="1200" dirty="0">
                              <a:solidFill>
                                <a:schemeClr val="dk1"/>
                              </a:solidFill>
                              <a:effectLst/>
                              <a:latin typeface="微软雅黑" panose="020B0503020204020204" pitchFamily="34" charset="-122"/>
                              <a:ea typeface="微软雅黑" panose="020B0503020204020204" pitchFamily="34" charset="-122"/>
                              <a:cs typeface="+mn-cs"/>
                            </a:rPr>
                            <a:t>384×128</a:t>
                          </a:r>
                          <a:endParaRPr lang="en-MY" sz="1100" kern="1200" dirty="0">
                            <a:solidFill>
                              <a:schemeClr val="dk1"/>
                            </a:solidFill>
                            <a:effectLst/>
                            <a:latin typeface="微软雅黑" panose="020B0503020204020204" pitchFamily="34" charset="-122"/>
                            <a:ea typeface="微软雅黑" panose="020B0503020204020204" pitchFamily="34" charset="-122"/>
                            <a:cs typeface="+mn-cs"/>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4:45:45</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88.1</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a:solidFill>
                                <a:srgbClr val="000000"/>
                              </a:solidFill>
                              <a:effectLst/>
                              <a:latin typeface="微软雅黑" panose="020B0503020204020204" pitchFamily="34" charset="-122"/>
                              <a:ea typeface="微软雅黑" panose="020B0503020204020204" pitchFamily="34" charset="-122"/>
                            </a:rPr>
                            <a:t>94.6</a:t>
                          </a:r>
                          <a:endParaRPr lang="en-MY" sz="1050" kern="10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+57.15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+0.5</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7733</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100" kern="0" dirty="0">
                              <a:solidFill>
                                <a:srgbClr val="000000"/>
                              </a:solidFill>
                              <a:effectLst/>
                              <a:latin typeface="微软雅黑" panose="020B0503020204020204" pitchFamily="34" charset="-122"/>
                              <a:ea typeface="微软雅黑" panose="020B0503020204020204" pitchFamily="34" charset="-122"/>
                            </a:rPr>
                            <a:t>+51.78</a:t>
                          </a:r>
                          <a:endParaRPr lang="en-MY" sz="1050"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r>
                </a:tbl>
              </a:graphicData>
            </a:graphic>
          </p:graphicFrame>
        </mc:Fallback>
      </mc:AlternateContent>
      <p:sp>
        <p:nvSpPr>
          <p:cNvPr id="23" name="Rectangle: Rounded Corners 22"/>
          <p:cNvSpPr/>
          <p:nvPr/>
        </p:nvSpPr>
        <p:spPr>
          <a:xfrm>
            <a:off x="3752839" y="3699223"/>
            <a:ext cx="3004487" cy="914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Rectangle: Rounded Corners 23"/>
          <p:cNvSpPr/>
          <p:nvPr/>
        </p:nvSpPr>
        <p:spPr>
          <a:xfrm>
            <a:off x="3762887" y="5530261"/>
            <a:ext cx="3004487" cy="914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mc:AlternateContent xmlns:mc="http://schemas.openxmlformats.org/markup-compatibility/2006" xmlns:a14="http://schemas.microsoft.com/office/drawing/2010/main">
        <mc:Choice Requires="a14">
          <p:sp>
            <p:nvSpPr>
              <p:cNvPr id="9" name="文本框 14"/>
              <p:cNvSpPr txBox="1"/>
              <p:nvPr/>
            </p:nvSpPr>
            <p:spPr>
              <a:xfrm>
                <a:off x="7124380" y="4031517"/>
                <a:ext cx="3232883" cy="1498744"/>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为了在</a:t>
                </a:r>
                <a:r>
                  <a:rPr lang="zh-CN" altLang="en-US" b="1" dirty="0">
                    <a:solidFill>
                      <a:schemeClr val="accent2">
                        <a:lumMod val="75000"/>
                      </a:schemeClr>
                    </a:solidFill>
                  </a:rPr>
                  <a:t>性能、训练时间与计算开销达成平衡</a:t>
                </a:r>
                <a:r>
                  <a:rPr lang="zh-CN" altLang="en-US" dirty="0"/>
                  <a:t>，最终网络参数固定在</a:t>
                </a:r>
                <a14:m>
                  <m:oMath xmlns:m="http://schemas.openxmlformats.org/officeDocument/2006/math">
                    <m:sSub>
                      <m:sSubPr>
                        <m:ctrlPr>
                          <a:rPr lang="en-US" altLang="en-US" i="1">
                            <a:latin typeface="Cambria Math" panose="02040503050406030204" pitchFamily="18" charset="0"/>
                            <a:ea typeface="宋体" panose="02010600030101010101" pitchFamily="2" charset="-122"/>
                            <a:cs typeface="Times New Roman" panose="02020603050405020304" pitchFamily="18" charset="0"/>
                          </a:rPr>
                        </m:ctrlPr>
                      </m:sSubPr>
                      <m:e>
                        <m:r>
                          <a:rPr lang="en-MY" altLang="en-US" i="1">
                            <a:latin typeface="Cambria Math" panose="02040503050406030204" pitchFamily="18" charset="0"/>
                            <a:ea typeface="宋体" panose="02010600030101010101" pitchFamily="2" charset="-122"/>
                            <a:cs typeface="Times New Roman" panose="02020603050405020304" pitchFamily="18" charset="0"/>
                          </a:rPr>
                          <m:t>𝑟𝑎𝑡𝑒</m:t>
                        </m:r>
                      </m:e>
                      <m:sub>
                        <m:r>
                          <a:rPr lang="en-MY" altLang="en-US" i="1">
                            <a:latin typeface="Cambria Math" panose="02040503050406030204" pitchFamily="18" charset="0"/>
                            <a:ea typeface="宋体" panose="02010600030101010101" pitchFamily="2" charset="-122"/>
                            <a:cs typeface="Times New Roman" panose="02020603050405020304" pitchFamily="18" charset="0"/>
                          </a:rPr>
                          <m:t>𝑘𝑒𝑒𝑝</m:t>
                        </m:r>
                      </m:sub>
                    </m:sSub>
                    <m:r>
                      <a:rPr lang="en-MY" altLang="en-US" b="0" i="1" smtClean="0">
                        <a:latin typeface="Cambria Math" panose="02040503050406030204" pitchFamily="18" charset="0"/>
                        <a:ea typeface="宋体" panose="02010600030101010101" pitchFamily="2" charset="-122"/>
                        <a:cs typeface="Times New Roman" panose="02020603050405020304" pitchFamily="18" charset="0"/>
                      </a:rPr>
                      <m:t>=0.7</m:t>
                    </m:r>
                  </m:oMath>
                </a14:m>
                <a:r>
                  <a:rPr lang="zh-CN" altLang="en-US" dirty="0"/>
                  <a:t>， 步长大小</a:t>
                </a:r>
                <a:r>
                  <a:rPr lang="en-US" altLang="zh-CN" dirty="0"/>
                  <a:t>14</a:t>
                </a:r>
                <a:r>
                  <a:rPr lang="zh-CN" altLang="en-US" dirty="0"/>
                  <a:t>，图像解析度</a:t>
                </a:r>
                <a:r>
                  <a:rPr lang="en-US" altLang="zh-CN" dirty="0"/>
                  <a:t>384×128</a:t>
                </a:r>
                <a:r>
                  <a:rPr lang="zh-CN" altLang="en-US" dirty="0"/>
                  <a:t>。</a:t>
                </a:r>
              </a:p>
            </p:txBody>
          </p:sp>
        </mc:Choice>
        <mc:Fallback xmlns="">
          <p:sp>
            <p:nvSpPr>
              <p:cNvPr id="9" name="文本框 14"/>
              <p:cNvSpPr txBox="1">
                <a:spLocks noRot="1" noChangeAspect="1" noMove="1" noResize="1" noEditPoints="1" noAdjustHandles="1" noChangeArrowheads="1" noChangeShapeType="1" noTextEdit="1"/>
              </p:cNvSpPr>
              <p:nvPr/>
            </p:nvSpPr>
            <p:spPr>
              <a:xfrm>
                <a:off x="7124380" y="4031517"/>
                <a:ext cx="3232883" cy="1498744"/>
              </a:xfrm>
              <a:prstGeom prst="rect">
                <a:avLst/>
              </a:prstGeom>
              <a:blipFill rotWithShape="1">
                <a:blip r:embed="rId6"/>
                <a:stretch>
                  <a:fillRect l="-10" t="-36" r="13" b="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3" grpId="0"/>
      <p:bldP spid="23" grpId="0" animBg="1"/>
      <p:bldP spid="24"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p:sp>
        <p:nvSpPr>
          <p:cNvPr id="15" name="矩形: 圆角 19"/>
          <p:cNvSpPr/>
          <p:nvPr/>
        </p:nvSpPr>
        <p:spPr>
          <a:xfrm>
            <a:off x="2561280" y="2586203"/>
            <a:ext cx="8144469" cy="908582"/>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800" kern="100" dirty="0">
                <a:solidFill>
                  <a:schemeClr val="tx1"/>
                </a:solidFill>
                <a:effectLst/>
                <a:latin typeface="微软雅黑" panose="020B0503020204020204" pitchFamily="34" charset="-122"/>
                <a:ea typeface="微软雅黑" panose="020B0503020204020204" pitchFamily="34" charset="-122"/>
              </a:rPr>
              <a:t>假设所有行人图像的正中央为行人，而图像边缘区域为背景和噪音</a:t>
            </a:r>
            <a:r>
              <a:rPr lang="zh-CN" altLang="en-US" kern="100" dirty="0">
                <a:solidFill>
                  <a:schemeClr val="tx1"/>
                </a:solidFill>
                <a:latin typeface="微软雅黑" panose="020B0503020204020204" pitchFamily="34" charset="-122"/>
                <a:ea typeface="微软雅黑" panose="020B0503020204020204" pitchFamily="34" charset="-122"/>
              </a:rPr>
              <a:t>，</a:t>
            </a:r>
            <a:endParaRPr lang="en-MY" altLang="zh-CN" kern="100" dirty="0">
              <a:solidFill>
                <a:schemeClr val="tx1"/>
              </a:solidFill>
              <a:latin typeface="微软雅黑" panose="020B0503020204020204" pitchFamily="34" charset="-122"/>
              <a:ea typeface="微软雅黑" panose="020B0503020204020204" pitchFamily="34" charset="-122"/>
            </a:endParaRPr>
          </a:p>
          <a:p>
            <a:pPr algn="ctr"/>
            <a:r>
              <a:rPr lang="zh-CN" altLang="en-US" kern="100" dirty="0">
                <a:solidFill>
                  <a:schemeClr val="tx1"/>
                </a:solidFill>
                <a:latin typeface="微软雅黑" panose="020B0503020204020204" pitchFamily="34" charset="-122"/>
                <a:ea typeface="微软雅黑" panose="020B0503020204020204" pitchFamily="34" charset="-122"/>
              </a:rPr>
              <a:t>但</a:t>
            </a:r>
            <a:r>
              <a:rPr lang="zh-CN" altLang="en-US" sz="1800" kern="100" dirty="0">
                <a:solidFill>
                  <a:schemeClr val="tx1"/>
                </a:solidFill>
                <a:effectLst/>
                <a:latin typeface="微软雅黑" panose="020B0503020204020204" pitchFamily="34" charset="-122"/>
                <a:ea typeface="微软雅黑" panose="020B0503020204020204" pitchFamily="34" charset="-122"/>
              </a:rPr>
              <a:t>无法适应现实环境的行人图像采集</a:t>
            </a:r>
            <a:r>
              <a:rPr lang="zh-CN" altLang="en-US" kern="100" dirty="0">
                <a:solidFill>
                  <a:schemeClr val="tx1"/>
                </a:solidFill>
                <a:latin typeface="微软雅黑" panose="020B0503020204020204" pitchFamily="34" charset="-122"/>
                <a:ea typeface="微软雅黑" panose="020B0503020204020204" pitchFamily="34" charset="-122"/>
              </a:rPr>
              <a:t>。</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16" name="矩形: 圆角 21"/>
          <p:cNvSpPr/>
          <p:nvPr/>
        </p:nvSpPr>
        <p:spPr>
          <a:xfrm>
            <a:off x="2561286" y="4528162"/>
            <a:ext cx="8144463" cy="608721"/>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800" kern="100" dirty="0">
                <a:solidFill>
                  <a:schemeClr val="tx1"/>
                </a:solidFill>
                <a:effectLst/>
                <a:latin typeface="微软雅黑" panose="020B0503020204020204" pitchFamily="34" charset="-122"/>
                <a:ea typeface="微软雅黑" panose="020B0503020204020204" pitchFamily="34" charset="-122"/>
              </a:rPr>
              <a:t>动态调整需要着重关注的区域，减弱其他背景噪音对特征提取的影响</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17" name="文本框 15"/>
          <p:cNvSpPr txBox="1"/>
          <p:nvPr/>
        </p:nvSpPr>
        <p:spPr>
          <a:xfrm>
            <a:off x="841805" y="1149184"/>
            <a:ext cx="5508753" cy="453457"/>
          </a:xfrm>
          <a:prstGeom prst="rect">
            <a:avLst/>
          </a:prstGeom>
          <a:noFill/>
        </p:spPr>
        <p:txBody>
          <a:bodyPr wrap="square" rtlCol="0">
            <a:spAutoFit/>
          </a:bodyPr>
          <a:lstStyle/>
          <a:p>
            <a:pPr>
              <a:lnSpc>
                <a:spcPct val="130000"/>
              </a:lnSpc>
              <a:spcBef>
                <a:spcPts val="600"/>
              </a:spcBef>
            </a:pPr>
            <a:r>
              <a:rPr lang="zh-CN" altLang="en-US" sz="2000" b="1" kern="100" dirty="0">
                <a:effectLst/>
                <a:latin typeface="微软雅黑" panose="020B0503020204020204" pitchFamily="34" charset="-122"/>
                <a:ea typeface="微软雅黑" panose="020B0503020204020204" pitchFamily="34" charset="-122"/>
              </a:rPr>
              <a:t>输入图像块全尺寸增强模块</a:t>
            </a:r>
            <a:r>
              <a:rPr lang="en-MY" altLang="zh-CN" sz="2000" b="1" kern="100" dirty="0">
                <a:solidFill>
                  <a:srgbClr val="000000">
                    <a:lumMod val="75000"/>
                    <a:lumOff val="25000"/>
                  </a:srgbClr>
                </a:solidFill>
                <a:effectLst/>
                <a:latin typeface="微软雅黑" panose="020B0503020204020204" pitchFamily="34" charset="-122"/>
                <a:ea typeface="微软雅黑" panose="020B0503020204020204" pitchFamily="34" charset="-122"/>
              </a:rPr>
              <a:t>   </a:t>
            </a:r>
            <a:r>
              <a:rPr lang="zh-CN" altLang="en-US" sz="2000" b="1" kern="100" dirty="0">
                <a:effectLst/>
                <a:latin typeface="微软雅黑" panose="020B0503020204020204" pitchFamily="34" charset="-122"/>
                <a:ea typeface="微软雅黑" panose="020B0503020204020204" pitchFamily="34" charset="-122"/>
              </a:rPr>
              <a:t>研究动机</a:t>
            </a:r>
            <a:endParaRPr lang="zh-CN" altLang="en-US" sz="20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8" name="圆角矩形 31"/>
          <p:cNvSpPr/>
          <p:nvPr/>
        </p:nvSpPr>
        <p:spPr>
          <a:xfrm>
            <a:off x="623946" y="2780797"/>
            <a:ext cx="1677911" cy="519394"/>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现有思路</a:t>
            </a:r>
          </a:p>
        </p:txBody>
      </p:sp>
      <p:sp>
        <p:nvSpPr>
          <p:cNvPr id="19" name="圆角矩形 31"/>
          <p:cNvSpPr/>
          <p:nvPr/>
        </p:nvSpPr>
        <p:spPr>
          <a:xfrm>
            <a:off x="623947" y="4572826"/>
            <a:ext cx="1677910" cy="519394"/>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改进思路</a:t>
            </a:r>
          </a:p>
        </p:txBody>
      </p:sp>
      <p:sp>
        <p:nvSpPr>
          <p:cNvPr id="20" name="右箭头 30"/>
          <p:cNvSpPr/>
          <p:nvPr/>
        </p:nvSpPr>
        <p:spPr>
          <a:xfrm rot="5400000">
            <a:off x="1189917" y="3790735"/>
            <a:ext cx="545967" cy="291548"/>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pic>
        <p:nvPicPr>
          <p:cNvPr id="10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4350" cy="190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p:pic>
        <p:nvPicPr>
          <p:cNvPr id="13" name="Picture 12" descr="A picture containing colorfulness, screenshot, rectangle, lin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54" y="1821266"/>
            <a:ext cx="4082406" cy="3752884"/>
          </a:xfrm>
          <a:prstGeom prst="rect">
            <a:avLst/>
          </a:prstGeom>
        </p:spPr>
      </p:pic>
      <p:sp>
        <p:nvSpPr>
          <p:cNvPr id="17" name="文本框 14"/>
          <p:cNvSpPr txBox="1"/>
          <p:nvPr/>
        </p:nvSpPr>
        <p:spPr>
          <a:xfrm>
            <a:off x="5641375" y="5198128"/>
            <a:ext cx="4733408" cy="923330"/>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rPr>
              <a:t>输入图像块序列与可学习张量作</a:t>
            </a:r>
            <a:r>
              <a:rPr lang="zh-CN" altLang="en-US" sz="1800" b="1" kern="100" dirty="0">
                <a:solidFill>
                  <a:srgbClr val="F3863B"/>
                </a:solidFill>
                <a:effectLst/>
                <a:latin typeface="微软雅黑" panose="020B0503020204020204" pitchFamily="34" charset="-122"/>
                <a:ea typeface="微软雅黑" panose="020B0503020204020204" pitchFamily="34" charset="-122"/>
              </a:rPr>
              <a:t>哈达玛积</a:t>
            </a:r>
            <a:r>
              <a:rPr lang="en-MY" sz="1800" kern="100" dirty="0">
                <a:effectLst/>
                <a:latin typeface="Arial" panose="020B0604020202020204" pitchFamily="34" charset="0"/>
                <a:ea typeface="宋体" panose="02010600030101010101" pitchFamily="2" charset="-122"/>
                <a:cs typeface="Arial" panose="020B0604020202020204" pitchFamily="34" charset="0"/>
              </a:rPr>
              <a:t>(Hadamard Product)</a:t>
            </a:r>
            <a:r>
              <a:rPr lang="zh-CN" altLang="en-US" sz="1800" kern="100" dirty="0">
                <a:effectLst/>
                <a:latin typeface="微软雅黑" panose="020B0503020204020204" pitchFamily="34" charset="-122"/>
                <a:ea typeface="微软雅黑" panose="020B0503020204020204" pitchFamily="34" charset="-122"/>
              </a:rPr>
              <a:t>，</a:t>
            </a:r>
            <a:r>
              <a:rPr lang="zh-CN" altLang="en-US" kern="100" dirty="0">
                <a:latin typeface="微软雅黑" panose="020B0503020204020204" pitchFamily="34" charset="-122"/>
                <a:ea typeface="微软雅黑" panose="020B0503020204020204" pitchFamily="34" charset="-122"/>
              </a:rPr>
              <a:t>形成</a:t>
            </a:r>
            <a:r>
              <a:rPr lang="zh-CN" altLang="en-US" sz="1800" kern="100" dirty="0">
                <a:effectLst/>
                <a:latin typeface="微软雅黑" panose="020B0503020204020204" pitchFamily="34" charset="-122"/>
                <a:ea typeface="微软雅黑" panose="020B0503020204020204" pitchFamily="34" charset="-122"/>
              </a:rPr>
              <a:t>新的输入图像块序列</a:t>
            </a:r>
          </a:p>
        </p:txBody>
      </p:sp>
      <p:grpSp>
        <p:nvGrpSpPr>
          <p:cNvPr id="24" name="Group 23"/>
          <p:cNvGrpSpPr/>
          <p:nvPr/>
        </p:nvGrpSpPr>
        <p:grpSpPr>
          <a:xfrm>
            <a:off x="6176933" y="849650"/>
            <a:ext cx="3662297" cy="1819145"/>
            <a:chOff x="6664445" y="742229"/>
            <a:chExt cx="3662297" cy="1819145"/>
          </a:xfrm>
        </p:grpSpPr>
        <p:sp>
          <p:nvSpPr>
            <p:cNvPr id="25" name="矩形: 圆角 10"/>
            <p:cNvSpPr/>
            <p:nvPr/>
          </p:nvSpPr>
          <p:spPr>
            <a:xfrm>
              <a:off x="6664445" y="742229"/>
              <a:ext cx="3662297" cy="1819145"/>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endParaRPr lang="zh-CN" altLang="en-US" sz="1800" kern="100" dirty="0">
                <a:solidFill>
                  <a:schemeClr val="tx1"/>
                </a:solidFill>
                <a:effectLst/>
                <a:latin typeface="微软雅黑" panose="020B0503020204020204" pitchFamily="34" charset="-122"/>
                <a:ea typeface="微软雅黑" panose="020B0503020204020204" pitchFamily="34" charset="-122"/>
              </a:endParaRPr>
            </a:p>
          </p:txBody>
        </p:sp>
        <p:sp>
          <p:nvSpPr>
            <p:cNvPr id="26" name="文本框 14"/>
            <p:cNvSpPr txBox="1"/>
            <p:nvPr/>
          </p:nvSpPr>
          <p:spPr>
            <a:xfrm>
              <a:off x="7870993" y="836658"/>
              <a:ext cx="1249200" cy="441916"/>
            </a:xfrm>
            <a:prstGeom prst="rect">
              <a:avLst/>
            </a:prstGeom>
            <a:noFill/>
          </p:spPr>
          <p:txBody>
            <a:bodyPr wrap="square" rtlCol="0">
              <a:spAutoFit/>
            </a:bodyPr>
            <a:lstStyle/>
            <a:p>
              <a:pPr algn="just">
                <a:lnSpc>
                  <a:spcPts val="3000"/>
                </a:lnSpc>
              </a:pPr>
              <a:r>
                <a:rPr kumimoji="0" lang="zh-CN" altLang="en-US" sz="20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模块输入</a:t>
              </a:r>
              <a:endParaRPr kumimoji="0" lang="en-US" altLang="en-US" sz="20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TextBox 26"/>
            <p:cNvSpPr txBox="1"/>
            <p:nvPr/>
          </p:nvSpPr>
          <p:spPr>
            <a:xfrm>
              <a:off x="7155882" y="1307612"/>
              <a:ext cx="2679423" cy="1077218"/>
            </a:xfrm>
            <a:prstGeom prst="rect">
              <a:avLst/>
            </a:prstGeom>
            <a:noFill/>
          </p:spPr>
          <p:txBody>
            <a:bodyPr wrap="square">
              <a:spAutoFit/>
            </a:bodyPr>
            <a:lstStyle/>
            <a:p>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输入图像块序列</a:t>
              </a:r>
              <a:r>
                <a:rPr kumimoji="0" lang="en-US"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不</a:t>
              </a:r>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包括</a:t>
              </a:r>
              <a:endParaRPr kumimoji="0" lang="en-US"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a:t>
              </a:r>
              <a:r>
                <a:rPr kumimoji="0" lang="en-US" altLang="en-US" sz="16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cls</a:t>
              </a:r>
              <a:r>
                <a:rPr kumimoji="0" lang="en-US" altLang="en-US" sz="16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Arial" panose="020B0604020202020204" pitchFamily="34" charset="0"/>
                </a:rPr>
                <a:t>]</a:t>
              </a:r>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嵌入令牌</a:t>
              </a:r>
              <a:endParaRPr kumimoji="0" lang="en-US"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位置编码</a:t>
              </a:r>
              <a:endParaRPr kumimoji="0" lang="en-US"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kumimoji="0" lang="en-US" altLang="en-US" sz="16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视角信息嵌入</a:t>
              </a:r>
              <a:endParaRPr lang="en-MY" sz="1600" dirty="0"/>
            </a:p>
          </p:txBody>
        </p:sp>
      </p:grpSp>
      <p:grpSp>
        <p:nvGrpSpPr>
          <p:cNvPr id="62" name="Group 61"/>
          <p:cNvGrpSpPr/>
          <p:nvPr/>
        </p:nvGrpSpPr>
        <p:grpSpPr>
          <a:xfrm>
            <a:off x="5459491" y="2951885"/>
            <a:ext cx="5097179" cy="1963153"/>
            <a:chOff x="5459491" y="2951885"/>
            <a:chExt cx="5097179" cy="1963153"/>
          </a:xfrm>
        </p:grpSpPr>
        <p:sp>
          <p:nvSpPr>
            <p:cNvPr id="28" name="矩形: 圆角 10"/>
            <p:cNvSpPr/>
            <p:nvPr/>
          </p:nvSpPr>
          <p:spPr>
            <a:xfrm>
              <a:off x="5459491" y="2951885"/>
              <a:ext cx="5097179" cy="1963153"/>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endParaRPr lang="zh-CN" altLang="en-US" sz="1800" kern="100" dirty="0">
                <a:solidFill>
                  <a:schemeClr val="tx1"/>
                </a:solidFill>
                <a:effectLst/>
                <a:latin typeface="微软雅黑" panose="020B0503020204020204" pitchFamily="34" charset="-122"/>
                <a:ea typeface="微软雅黑" panose="020B0503020204020204" pitchFamily="34" charset="-122"/>
              </a:endParaRPr>
            </a:p>
          </p:txBody>
        </p:sp>
        <p:grpSp>
          <p:nvGrpSpPr>
            <p:cNvPr id="34" name="Group 33"/>
            <p:cNvGrpSpPr/>
            <p:nvPr/>
          </p:nvGrpSpPr>
          <p:grpSpPr>
            <a:xfrm>
              <a:off x="5701181" y="3072380"/>
              <a:ext cx="4613797" cy="1722162"/>
              <a:chOff x="5821457" y="2552166"/>
              <a:chExt cx="4613797" cy="1722162"/>
            </a:xfrm>
          </p:grpSpPr>
          <p:sp>
            <p:nvSpPr>
              <p:cNvPr id="29" name="文本框 14"/>
              <p:cNvSpPr txBox="1"/>
              <p:nvPr/>
            </p:nvSpPr>
            <p:spPr>
              <a:xfrm>
                <a:off x="7395416" y="2552166"/>
                <a:ext cx="1465879" cy="441916"/>
              </a:xfrm>
              <a:prstGeom prst="rect">
                <a:avLst/>
              </a:prstGeom>
              <a:noFill/>
            </p:spPr>
            <p:txBody>
              <a:bodyPr wrap="square" rtlCol="0">
                <a:spAutoFit/>
              </a:bodyPr>
              <a:lstStyle/>
              <a:p>
                <a:pPr algn="just">
                  <a:lnSpc>
                    <a:spcPts val="3000"/>
                  </a:lnSpc>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可学习张量</a:t>
                </a:r>
                <a:endParaRPr kumimoji="0" lang="en-US" altLang="en-US" sz="20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TextBox 30"/>
                  <p:cNvSpPr txBox="1"/>
                  <p:nvPr/>
                </p:nvSpPr>
                <p:spPr>
                  <a:xfrm>
                    <a:off x="5821457" y="3126374"/>
                    <a:ext cx="4613797"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kern="100" smtClean="0">
                                  <a:latin typeface="Cambria Math" panose="02040503050406030204" pitchFamily="18" charset="0"/>
                                  <a:ea typeface="宋体" panose="02010600030101010101" pitchFamily="2" charset="-122"/>
                                </a:rPr>
                              </m:ctrlPr>
                            </m:sSubPr>
                            <m:e>
                              <m:r>
                                <a:rPr lang="en-MY" altLang="zh-CN" b="0" i="1" kern="100" smtClean="0">
                                  <a:latin typeface="Cambria Math" panose="02040503050406030204" pitchFamily="18" charset="0"/>
                                  <a:ea typeface="宋体" panose="02010600030101010101" pitchFamily="2" charset="-122"/>
                                </a:rPr>
                                <m:t>𝑠𝑖𝑧𝑒</m:t>
                              </m:r>
                            </m:e>
                            <m:sub>
                              <m:r>
                                <a:rPr lang="en-MY" altLang="zh-CN" b="0" i="1" kern="100" smtClean="0">
                                  <a:latin typeface="Cambria Math" panose="02040503050406030204" pitchFamily="18" charset="0"/>
                                  <a:ea typeface="宋体" panose="02010600030101010101" pitchFamily="2" charset="-122"/>
                                </a:rPr>
                                <m:t>𝑡𝑒𝑛𝑠𝑜𝑟</m:t>
                              </m:r>
                            </m:sub>
                          </m:sSub>
                          <m:r>
                            <a:rPr lang="en-MY" altLang="zh-CN" b="0" i="1" kern="100" smtClean="0">
                              <a:latin typeface="Cambria Math" panose="02040503050406030204" pitchFamily="18" charset="0"/>
                              <a:ea typeface="宋体" panose="02010600030101010101" pitchFamily="2" charset="-122"/>
                            </a:rPr>
                            <m:t>=</m:t>
                          </m:r>
                          <m:r>
                            <a:rPr lang="en-MY" altLang="zh-CN" b="0" i="1" kern="100" smtClean="0">
                              <a:latin typeface="Cambria Math" panose="02040503050406030204" pitchFamily="18" charset="0"/>
                              <a:ea typeface="宋体" panose="02010600030101010101" pitchFamily="2" charset="-122"/>
                            </a:rPr>
                            <m:t>𝑃</m:t>
                          </m:r>
                          <m:r>
                            <a:rPr lang="en-MY" altLang="zh-CN" b="0" i="1" kern="100" smtClean="0">
                              <a:latin typeface="Cambria Math" panose="02040503050406030204" pitchFamily="18" charset="0"/>
                              <a:ea typeface="Cambria Math" panose="02040503050406030204" pitchFamily="18" charset="0"/>
                            </a:rPr>
                            <m:t>×</m:t>
                          </m:r>
                          <m:r>
                            <a:rPr lang="en-MY" altLang="zh-CN" b="0" i="1" kern="100" smtClean="0">
                              <a:latin typeface="Cambria Math" panose="02040503050406030204" pitchFamily="18" charset="0"/>
                              <a:ea typeface="Cambria Math" panose="02040503050406030204" pitchFamily="18" charset="0"/>
                            </a:rPr>
                            <m:t>𝐷</m:t>
                          </m:r>
                        </m:oMath>
                      </m:oMathPara>
                    </a14:m>
                    <a:endParaRPr lang="en-MY" altLang="zh-CN" kern="100" dirty="0">
                      <a:latin typeface="宋体" panose="02010600030101010101" pitchFamily="2" charset="-122"/>
                      <a:ea typeface="宋体" panose="02010600030101010101" pitchFamily="2" charset="-122"/>
                    </a:endParaRPr>
                  </a:p>
                  <a:p>
                    <a:r>
                      <a:rPr lang="en-US" altLang="zh-CN" kern="100" dirty="0">
                        <a:latin typeface="Times New Roman" panose="02020603050405020304" pitchFamily="18" charset="0"/>
                        <a:ea typeface="宋体" panose="02010600030101010101" pitchFamily="2" charset="-122"/>
                      </a:rPr>
                      <a:t>P</a:t>
                    </a:r>
                    <a:r>
                      <a:rPr lang="zh-CN" altLang="en-US" kern="100" dirty="0">
                        <a:latin typeface="微软雅黑" panose="020B0503020204020204" pitchFamily="34" charset="-122"/>
                        <a:ea typeface="微软雅黑" panose="020B0503020204020204" pitchFamily="34" charset="-122"/>
                      </a:rPr>
                      <a:t>为输入图像块数量，</a:t>
                    </a:r>
                    <a:r>
                      <a:rPr lang="en-US" altLang="zh-CN" kern="100" dirty="0">
                        <a:latin typeface="Times New Roman" panose="02020603050405020304" pitchFamily="18" charset="0"/>
                        <a:ea typeface="宋体" panose="02010600030101010101" pitchFamily="2" charset="-122"/>
                      </a:rPr>
                      <a:t>D</a:t>
                    </a:r>
                    <a:r>
                      <a:rPr lang="zh-CN" altLang="en-US" kern="100" dirty="0">
                        <a:latin typeface="微软雅黑" panose="020B0503020204020204" pitchFamily="34" charset="-122"/>
                        <a:ea typeface="微软雅黑" panose="020B0503020204020204" pitchFamily="34" charset="-122"/>
                      </a:rPr>
                      <a:t>为每个图像块的维度</a:t>
                    </a:r>
                    <a:endParaRPr lang="en-MY" dirty="0"/>
                  </a:p>
                </p:txBody>
              </p:sp>
            </mc:Choice>
            <mc:Fallback xmlns="">
              <p:sp>
                <p:nvSpPr>
                  <p:cNvPr id="31" name="TextBox 30"/>
                  <p:cNvSpPr txBox="1">
                    <a:spLocks noRot="1" noChangeAspect="1" noMove="1" noResize="1" noEditPoints="1" noAdjustHandles="1" noChangeArrowheads="1" noChangeShapeType="1" noTextEdit="1"/>
                  </p:cNvSpPr>
                  <p:nvPr/>
                </p:nvSpPr>
                <p:spPr>
                  <a:xfrm>
                    <a:off x="5821457" y="3126374"/>
                    <a:ext cx="4613797" cy="646331"/>
                  </a:xfrm>
                  <a:prstGeom prst="rect">
                    <a:avLst/>
                  </a:prstGeom>
                  <a:blipFill rotWithShape="1">
                    <a:blip r:embed="rId4"/>
                  </a:blipFill>
                </p:spPr>
                <p:txBody>
                  <a:bodyPr/>
                  <a:lstStyle/>
                  <a:p>
                    <a:r>
                      <a:rPr lang="zh-CN" altLang="en-US">
                        <a:noFill/>
                      </a:rPr>
                      <a:t> </a:t>
                    </a:r>
                  </a:p>
                </p:txBody>
              </p:sp>
            </mc:Fallback>
          </mc:AlternateContent>
          <p:sp>
            <p:nvSpPr>
              <p:cNvPr id="33" name="TextBox 32"/>
              <p:cNvSpPr txBox="1"/>
              <p:nvPr/>
            </p:nvSpPr>
            <p:spPr>
              <a:xfrm>
                <a:off x="6878564" y="3904996"/>
                <a:ext cx="2499583" cy="369332"/>
              </a:xfrm>
              <a:prstGeom prst="rect">
                <a:avLst/>
              </a:prstGeom>
              <a:noFill/>
            </p:spPr>
            <p:txBody>
              <a:bodyPr wrap="square">
                <a:spAutoFit/>
              </a:bodyPr>
              <a:lstStyle/>
              <a:p>
                <a:r>
                  <a:rPr lang="zh-CN" altLang="en-US" sz="1800" kern="100" dirty="0">
                    <a:effectLst/>
                    <a:latin typeface="微软雅黑" panose="020B0503020204020204" pitchFamily="34" charset="-122"/>
                    <a:ea typeface="微软雅黑" panose="020B0503020204020204" pitchFamily="34" charset="-122"/>
                  </a:rPr>
                  <a:t>所有元素初始化值为</a:t>
                </a:r>
                <a:r>
                  <a:rPr lang="en-US" altLang="zh-CN" sz="1800" kern="100" dirty="0">
                    <a:effectLst/>
                    <a:latin typeface="微软雅黑" panose="020B0503020204020204" pitchFamily="34" charset="-122"/>
                    <a:ea typeface="微软雅黑" panose="020B0503020204020204" pitchFamily="34" charset="-122"/>
                  </a:rPr>
                  <a:t>1</a:t>
                </a:r>
                <a:endParaRPr lang="en-MY" dirty="0"/>
              </a:p>
            </p:txBody>
          </p:sp>
        </p:grpSp>
      </p:grpSp>
      <p:sp>
        <p:nvSpPr>
          <p:cNvPr id="47" name="矩形: 圆角 10"/>
          <p:cNvSpPr/>
          <p:nvPr/>
        </p:nvSpPr>
        <p:spPr>
          <a:xfrm>
            <a:off x="5798604" y="4497051"/>
            <a:ext cx="4418950" cy="1077099"/>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marR="0" indent="-285750" algn="l">
              <a:lnSpc>
                <a:spcPts val="2000"/>
              </a:lnSpc>
              <a:spcBef>
                <a:spcPts val="0"/>
              </a:spcBef>
              <a:spcAft>
                <a:spcPts val="0"/>
              </a:spcAft>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增强输入图像块序列的特征表示能力</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marL="285750" marR="0" indent="-285750" algn="l">
              <a:lnSpc>
                <a:spcPts val="2000"/>
              </a:lnSpc>
              <a:spcBef>
                <a:spcPts val="0"/>
              </a:spcBef>
              <a:spcAft>
                <a:spcPts val="0"/>
              </a:spcAft>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提升识别准确率和降低噪音影响</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p:txBody>
      </p:sp>
      <p:grpSp>
        <p:nvGrpSpPr>
          <p:cNvPr id="94" name="Group 93"/>
          <p:cNvGrpSpPr/>
          <p:nvPr/>
        </p:nvGrpSpPr>
        <p:grpSpPr>
          <a:xfrm>
            <a:off x="4886960" y="2080698"/>
            <a:ext cx="5745512" cy="2142955"/>
            <a:chOff x="12467851" y="359323"/>
            <a:chExt cx="5745512" cy="2142955"/>
          </a:xfrm>
        </p:grpSpPr>
        <p:sp>
          <p:nvSpPr>
            <p:cNvPr id="40" name="矩形: 圆角 10"/>
            <p:cNvSpPr/>
            <p:nvPr/>
          </p:nvSpPr>
          <p:spPr>
            <a:xfrm>
              <a:off x="12467851" y="1053708"/>
              <a:ext cx="1441297" cy="754186"/>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r>
                <a:rPr lang="zh-CN" altLang="en-US" sz="1800" kern="100" dirty="0">
                  <a:solidFill>
                    <a:schemeClr val="tx1"/>
                  </a:solidFill>
                  <a:effectLst/>
                  <a:latin typeface="微软雅黑" panose="020B0503020204020204" pitchFamily="34" charset="-122"/>
                  <a:ea typeface="微软雅黑" panose="020B0503020204020204" pitchFamily="34" charset="-122"/>
                </a:rPr>
                <a:t>输入图像块</a:t>
              </a:r>
            </a:p>
          </p:txBody>
        </p:sp>
        <p:sp>
          <p:nvSpPr>
            <p:cNvPr id="43" name="矩形: 圆角 10"/>
            <p:cNvSpPr/>
            <p:nvPr/>
          </p:nvSpPr>
          <p:spPr>
            <a:xfrm>
              <a:off x="14395049" y="359324"/>
              <a:ext cx="1232657" cy="804036"/>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r>
                <a:rPr lang="zh-CN" altLang="en-US" kern="100" dirty="0">
                  <a:solidFill>
                    <a:schemeClr val="tx1"/>
                  </a:solidFill>
                  <a:latin typeface="微软雅黑" panose="020B0503020204020204" pitchFamily="34" charset="-122"/>
                  <a:ea typeface="微软雅黑" panose="020B0503020204020204" pitchFamily="34" charset="-122"/>
                </a:rPr>
                <a:t>信息量少</a:t>
              </a:r>
              <a:endParaRPr lang="en-MY" altLang="zh-CN" kern="100" dirty="0">
                <a:solidFill>
                  <a:schemeClr val="tx1"/>
                </a:solidFill>
                <a:latin typeface="微软雅黑" panose="020B0503020204020204" pitchFamily="34" charset="-122"/>
                <a:ea typeface="微软雅黑" panose="020B0503020204020204" pitchFamily="34" charset="-122"/>
              </a:endParaRPr>
            </a:p>
            <a:p>
              <a:pPr marL="0" marR="0" algn="ctr">
                <a:spcBef>
                  <a:spcPts val="0"/>
                </a:spcBef>
                <a:spcAft>
                  <a:spcPts val="0"/>
                </a:spcAft>
              </a:pPr>
              <a:r>
                <a:rPr lang="zh-CN" altLang="en-US" sz="1800" kern="100" dirty="0">
                  <a:solidFill>
                    <a:schemeClr val="tx1"/>
                  </a:solidFill>
                  <a:effectLst/>
                  <a:latin typeface="微软雅黑" panose="020B0503020204020204" pitchFamily="34" charset="-122"/>
                  <a:ea typeface="微软雅黑" panose="020B0503020204020204" pitchFamily="34" charset="-122"/>
                </a:rPr>
                <a:t>背景噪音</a:t>
              </a:r>
            </a:p>
          </p:txBody>
        </p:sp>
        <p:sp>
          <p:nvSpPr>
            <p:cNvPr id="44" name="矩形: 圆角 10"/>
            <p:cNvSpPr/>
            <p:nvPr/>
          </p:nvSpPr>
          <p:spPr>
            <a:xfrm>
              <a:off x="14395049" y="1698242"/>
              <a:ext cx="1232658" cy="804036"/>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r>
                <a:rPr lang="zh-CN" altLang="en-US" kern="100" dirty="0">
                  <a:solidFill>
                    <a:schemeClr val="tx1"/>
                  </a:solidFill>
                  <a:latin typeface="微软雅黑" panose="020B0503020204020204" pitchFamily="34" charset="-122"/>
                  <a:ea typeface="微软雅黑" panose="020B0503020204020204" pitchFamily="34" charset="-122"/>
                </a:rPr>
                <a:t>信息量大</a:t>
              </a:r>
              <a:endParaRPr lang="en-MY" altLang="zh-CN" kern="100" dirty="0">
                <a:solidFill>
                  <a:schemeClr val="tx1"/>
                </a:solidFill>
                <a:latin typeface="微软雅黑" panose="020B0503020204020204" pitchFamily="34" charset="-122"/>
                <a:ea typeface="微软雅黑" panose="020B0503020204020204" pitchFamily="34" charset="-122"/>
              </a:endParaRPr>
            </a:p>
          </p:txBody>
        </p:sp>
        <p:sp>
          <p:nvSpPr>
            <p:cNvPr id="45" name="矩形: 圆角 10"/>
            <p:cNvSpPr/>
            <p:nvPr/>
          </p:nvSpPr>
          <p:spPr>
            <a:xfrm>
              <a:off x="16228343" y="359323"/>
              <a:ext cx="1985020" cy="804036"/>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r>
                <a:rPr lang="zh-CN" altLang="en-US" sz="1800" kern="100" dirty="0">
                  <a:solidFill>
                    <a:schemeClr val="tx1"/>
                  </a:solidFill>
                  <a:effectLst/>
                  <a:latin typeface="微软雅黑" panose="020B0503020204020204" pitchFamily="34" charset="-122"/>
                  <a:ea typeface="微软雅黑" panose="020B0503020204020204" pitchFamily="34" charset="-122"/>
                </a:rPr>
                <a:t>乘上小于</a:t>
              </a:r>
              <a:r>
                <a:rPr lang="en-US" altLang="zh-CN" sz="1800" kern="100" dirty="0">
                  <a:solidFill>
                    <a:schemeClr val="tx1"/>
                  </a:solidFill>
                  <a:effectLst/>
                  <a:latin typeface="微软雅黑" panose="020B0503020204020204" pitchFamily="34" charset="-122"/>
                  <a:ea typeface="微软雅黑" panose="020B0503020204020204" pitchFamily="34" charset="-122"/>
                </a:rPr>
                <a:t>1</a:t>
              </a:r>
              <a:r>
                <a:rPr lang="zh-CN" altLang="en-US" sz="1800" kern="100" dirty="0">
                  <a:solidFill>
                    <a:schemeClr val="tx1"/>
                  </a:solidFill>
                  <a:effectLst/>
                  <a:latin typeface="微软雅黑" panose="020B0503020204020204" pitchFamily="34" charset="-122"/>
                  <a:ea typeface="微软雅黑" panose="020B0503020204020204" pitchFamily="34" charset="-122"/>
                </a:rPr>
                <a:t>的值</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marL="0" marR="0" algn="ctr">
                <a:spcBef>
                  <a:spcPts val="0"/>
                </a:spcBef>
                <a:spcAft>
                  <a:spcPts val="0"/>
                </a:spcAft>
              </a:pPr>
              <a:r>
                <a:rPr lang="zh-CN" altLang="en-US" sz="1800" kern="100" dirty="0">
                  <a:solidFill>
                    <a:schemeClr val="tx1"/>
                  </a:solidFill>
                  <a:effectLst/>
                  <a:latin typeface="微软雅黑" panose="020B0503020204020204" pitchFamily="34" charset="-122"/>
                  <a:ea typeface="微软雅黑" panose="020B0503020204020204" pitchFamily="34" charset="-122"/>
                </a:rPr>
                <a:t>降低网络影响力</a:t>
              </a:r>
            </a:p>
          </p:txBody>
        </p:sp>
        <p:sp>
          <p:nvSpPr>
            <p:cNvPr id="46" name="矩形: 圆角 10"/>
            <p:cNvSpPr/>
            <p:nvPr/>
          </p:nvSpPr>
          <p:spPr>
            <a:xfrm>
              <a:off x="16228343" y="1698242"/>
              <a:ext cx="1985020" cy="794009"/>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r>
                <a:rPr lang="zh-CN" altLang="en-US" sz="1800" kern="100" dirty="0">
                  <a:solidFill>
                    <a:schemeClr val="tx1"/>
                  </a:solidFill>
                  <a:effectLst/>
                  <a:latin typeface="微软雅黑" panose="020B0503020204020204" pitchFamily="34" charset="-122"/>
                  <a:ea typeface="微软雅黑" panose="020B0503020204020204" pitchFamily="34" charset="-122"/>
                </a:rPr>
                <a:t>乘上大于</a:t>
              </a:r>
              <a:r>
                <a:rPr lang="en-US" altLang="zh-CN" sz="1800" kern="100" dirty="0">
                  <a:solidFill>
                    <a:schemeClr val="tx1"/>
                  </a:solidFill>
                  <a:effectLst/>
                  <a:latin typeface="微软雅黑" panose="020B0503020204020204" pitchFamily="34" charset="-122"/>
                  <a:ea typeface="微软雅黑" panose="020B0503020204020204" pitchFamily="34" charset="-122"/>
                </a:rPr>
                <a:t>1</a:t>
              </a:r>
              <a:r>
                <a:rPr lang="zh-CN" altLang="en-US" sz="1800" kern="100" dirty="0">
                  <a:solidFill>
                    <a:schemeClr val="tx1"/>
                  </a:solidFill>
                  <a:effectLst/>
                  <a:latin typeface="微软雅黑" panose="020B0503020204020204" pitchFamily="34" charset="-122"/>
                  <a:ea typeface="微软雅黑" panose="020B0503020204020204" pitchFamily="34" charset="-122"/>
                </a:rPr>
                <a:t>的值</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marL="0" marR="0" algn="ctr">
                <a:spcBef>
                  <a:spcPts val="0"/>
                </a:spcBef>
                <a:spcAft>
                  <a:spcPts val="0"/>
                </a:spcAft>
              </a:pPr>
              <a:r>
                <a:rPr lang="zh-CN" altLang="en-US" kern="100" dirty="0">
                  <a:solidFill>
                    <a:schemeClr val="tx1"/>
                  </a:solidFill>
                  <a:latin typeface="微软雅黑" panose="020B0503020204020204" pitchFamily="34" charset="-122"/>
                  <a:ea typeface="微软雅黑" panose="020B0503020204020204" pitchFamily="34" charset="-122"/>
                </a:rPr>
                <a:t>增强</a:t>
              </a:r>
              <a:r>
                <a:rPr lang="zh-CN" altLang="en-US" sz="1800" kern="100" dirty="0">
                  <a:solidFill>
                    <a:schemeClr val="tx1"/>
                  </a:solidFill>
                  <a:effectLst/>
                  <a:latin typeface="微软雅黑" panose="020B0503020204020204" pitchFamily="34" charset="-122"/>
                  <a:ea typeface="微软雅黑" panose="020B0503020204020204" pitchFamily="34" charset="-122"/>
                </a:rPr>
                <a:t>网络影响力</a:t>
              </a:r>
            </a:p>
          </p:txBody>
        </p:sp>
        <p:cxnSp>
          <p:nvCxnSpPr>
            <p:cNvPr id="53" name="Straight Arrow Connector 52"/>
            <p:cNvCxnSpPr>
              <a:stCxn id="40" idx="3"/>
              <a:endCxn id="43" idx="1"/>
            </p:cNvCxnSpPr>
            <p:nvPr/>
          </p:nvCxnSpPr>
          <p:spPr>
            <a:xfrm flipV="1">
              <a:off x="13909148" y="761342"/>
              <a:ext cx="485901" cy="669459"/>
            </a:xfrm>
            <a:prstGeom prst="straightConnector1">
              <a:avLst/>
            </a:prstGeom>
            <a:ln w="25400">
              <a:solidFill>
                <a:srgbClr val="BD9F68"/>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0" idx="3"/>
              <a:endCxn id="44" idx="1"/>
            </p:cNvCxnSpPr>
            <p:nvPr/>
          </p:nvCxnSpPr>
          <p:spPr>
            <a:xfrm>
              <a:off x="13909148" y="1430801"/>
              <a:ext cx="485901" cy="669459"/>
            </a:xfrm>
            <a:prstGeom prst="straightConnector1">
              <a:avLst/>
            </a:prstGeom>
            <a:ln w="25400">
              <a:solidFill>
                <a:srgbClr val="BD9F68"/>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3" idx="3"/>
              <a:endCxn id="45" idx="1"/>
            </p:cNvCxnSpPr>
            <p:nvPr/>
          </p:nvCxnSpPr>
          <p:spPr>
            <a:xfrm flipV="1">
              <a:off x="15627706" y="761341"/>
              <a:ext cx="600637" cy="1"/>
            </a:xfrm>
            <a:prstGeom prst="straightConnector1">
              <a:avLst/>
            </a:prstGeom>
            <a:ln w="25400">
              <a:solidFill>
                <a:srgbClr val="BD9F68"/>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4" idx="3"/>
              <a:endCxn id="46" idx="1"/>
            </p:cNvCxnSpPr>
            <p:nvPr/>
          </p:nvCxnSpPr>
          <p:spPr>
            <a:xfrm flipV="1">
              <a:off x="15627707" y="2095247"/>
              <a:ext cx="600636" cy="5013"/>
            </a:xfrm>
            <a:prstGeom prst="straightConnector1">
              <a:avLst/>
            </a:prstGeom>
            <a:ln w="25400">
              <a:solidFill>
                <a:srgbClr val="BD9F68"/>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2"/>
                                        </p:tgtEl>
                                      </p:cBhvr>
                                    </p:animEffect>
                                    <p:set>
                                      <p:cBhvr>
                                        <p:cTn id="25" dur="1" fill="hold">
                                          <p:stCondLst>
                                            <p:cond delay="499"/>
                                          </p:stCondLst>
                                        </p:cTn>
                                        <p:tgtEl>
                                          <p:spTgt spid="6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mc:AlternateContent xmlns:mc="http://schemas.openxmlformats.org/markup-compatibility/2006" xmlns:a14="http://schemas.microsoft.com/office/drawing/2010/main">
        <mc:Choice Requires="a14">
          <p:graphicFrame>
            <p:nvGraphicFramePr>
              <p:cNvPr id="10" name="表格 3"/>
              <p:cNvGraphicFramePr>
                <a:graphicFrameLocks noGrp="1"/>
              </p:cNvGraphicFramePr>
              <p:nvPr/>
            </p:nvGraphicFramePr>
            <p:xfrm>
              <a:off x="850322" y="1216093"/>
              <a:ext cx="4572000" cy="1805486"/>
            </p:xfrm>
            <a:graphic>
              <a:graphicData uri="http://schemas.openxmlformats.org/drawingml/2006/table">
                <a:tbl>
                  <a:tblPr firstRow="1" bandRow="1">
                    <a:tableStyleId>{00A15C55-8517-42AA-B614-E9B94910E393}</a:tableStyleId>
                  </a:tblPr>
                  <a:tblGrid>
                    <a:gridCol w="1097280">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tblGrid>
                  <a:tr h="586286">
                    <a:tc>
                      <a:txBody>
                        <a:bodyPr/>
                        <a:lstStyle/>
                        <a:p>
                          <a:pPr algn="ctr"/>
                          <a14:m>
                            <m:oMathPara xmlns:m="http://schemas.openxmlformats.org/officeDocument/2006/math">
                              <m:oMathParaPr>
                                <m:jc m:val="center"/>
                              </m:oMathParaPr>
                              <m:oMath xmlns:m="http://schemas.openxmlformats.org/officeDocument/2006/math">
                                <m:sSub>
                                  <m:sSubPr>
                                    <m:ctrlPr>
                                      <a:rPr lang="en-MY" sz="1400" i="1" kern="100" smtClean="0">
                                        <a:effectLst/>
                                        <a:latin typeface="Cambria Math" panose="02040503050406030204" pitchFamily="18" charset="0"/>
                                      </a:rPr>
                                    </m:ctrlPr>
                                  </m:sSubPr>
                                  <m:e>
                                    <m:r>
                                      <a:rPr lang="en-MY" sz="1400" b="0" kern="100" smtClean="0">
                                        <a:effectLst/>
                                        <a:latin typeface="Cambria Math" panose="02040503050406030204" pitchFamily="18" charset="0"/>
                                      </a:rPr>
                                      <m:t>𝑟𝑎𝑡𝑒</m:t>
                                    </m:r>
                                  </m:e>
                                  <m:sub>
                                    <m:r>
                                      <a:rPr lang="en-MY" sz="1400" b="0" kern="100" smtClean="0">
                                        <a:effectLst/>
                                        <a:latin typeface="Cambria Math" panose="02040503050406030204" pitchFamily="18" charset="0"/>
                                      </a:rPr>
                                      <m:t>𝑘𝑒𝑒𝑝</m:t>
                                    </m:r>
                                  </m:sub>
                                </m:sSub>
                              </m:oMath>
                            </m:oMathPara>
                          </a14:m>
                          <a:endParaRPr lang="zh-CN" altLang="en-US" sz="1400" dirty="0"/>
                        </a:p>
                      </a:txBody>
                      <a:tcPr anchor="ctr">
                        <a:solidFill>
                          <a:srgbClr val="BD9F6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100" dirty="0">
                              <a:effectLst/>
                              <a:latin typeface="微软雅黑" panose="020B0503020204020204" pitchFamily="34" charset="-122"/>
                              <a:ea typeface="微软雅黑" panose="020B0503020204020204" pitchFamily="34" charset="-122"/>
                            </a:rPr>
                            <a:t>输入图像块全尺寸增强模块</a:t>
                          </a:r>
                        </a:p>
                      </a:txBody>
                      <a:tcPr anchor="ctr">
                        <a:solidFill>
                          <a:srgbClr val="BD9F68"/>
                        </a:solidFill>
                      </a:tcPr>
                    </a:tc>
                    <a:tc>
                      <a:txBody>
                        <a:bodyPr/>
                        <a:lstStyle/>
                        <a:p>
                          <a:pPr marL="0" marR="0" algn="ctr">
                            <a:spcBef>
                              <a:spcPts val="0"/>
                            </a:spcBef>
                            <a:spcAft>
                              <a:spcPts val="0"/>
                            </a:spcAft>
                          </a:pPr>
                          <a:r>
                            <a:rPr lang="en-MY" sz="1400" kern="0" dirty="0" err="1">
                              <a:effectLst/>
                            </a:rPr>
                            <a:t>mAP</a:t>
                          </a:r>
                          <a:r>
                            <a:rPr lang="en-MY" sz="1400" kern="100" dirty="0">
                              <a:effectLst/>
                            </a:rPr>
                            <a:t>（%）</a:t>
                          </a:r>
                          <a:endParaRPr lang="en-MY" sz="140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400" kern="0" dirty="0">
                              <a:effectLst/>
                            </a:rPr>
                            <a:t>R-1</a:t>
                          </a:r>
                          <a:r>
                            <a:rPr lang="en-MY" sz="1400" kern="100" dirty="0">
                              <a:effectLst/>
                            </a:rPr>
                            <a:t>（%）</a:t>
                          </a:r>
                          <a:endParaRPr lang="en-MY" sz="140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274320">
                    <a:tc rowSpan="2">
                      <a:txBody>
                        <a:bodyPr/>
                        <a:lstStyle/>
                        <a:p>
                          <a:pPr algn="ctr"/>
                          <a:r>
                            <a:rPr lang="en-MY" altLang="zh-CN" sz="1400" dirty="0">
                              <a:latin typeface="微软雅黑" panose="020B0503020204020204" pitchFamily="34" charset="-122"/>
                              <a:ea typeface="微软雅黑" panose="020B0503020204020204" pitchFamily="34" charset="-122"/>
                            </a:rPr>
                            <a:t>1.0</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关闭</a:t>
                          </a:r>
                        </a:p>
                      </a:txBody>
                      <a:tcPr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80.3</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89.8</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274320">
                    <a:tc vMerge="1">
                      <a:txBody>
                        <a:bodyPr/>
                        <a:lstStyle/>
                        <a:p>
                          <a:endParaRPr lang="en-US"/>
                        </a:p>
                      </a:txBody>
                      <a:tcPr>
                        <a:solidFill>
                          <a:srgbClr val="D8C5A4">
                            <a:alpha val="54902"/>
                          </a:srgbClr>
                        </a:solidFill>
                      </a:tcPr>
                    </a:tc>
                    <a:tc>
                      <a:txBody>
                        <a:bodyPr/>
                        <a:lstStyle/>
                        <a:p>
                          <a:pPr algn="ctr"/>
                          <a:r>
                            <a:rPr lang="zh-CN" altLang="en-US" sz="1400" dirty="0">
                              <a:latin typeface="微软雅黑" panose="020B0503020204020204" pitchFamily="34" charset="-122"/>
                              <a:ea typeface="微软雅黑" panose="020B0503020204020204" pitchFamily="34" charset="-122"/>
                            </a:rPr>
                            <a:t>开启</a:t>
                          </a:r>
                        </a:p>
                      </a:txBody>
                      <a:tcPr anchor="ctr">
                        <a:solidFill>
                          <a:srgbClr val="D8C5A4">
                            <a:alpha val="54902"/>
                          </a:srgbClr>
                        </a:solidFill>
                      </a:tcPr>
                    </a:tc>
                    <a:tc>
                      <a:txBody>
                        <a:bodyPr/>
                        <a:lstStyle/>
                        <a:p>
                          <a:pPr marL="0" marR="0" algn="ctr" fontAlgn="ctr">
                            <a:spcBef>
                              <a:spcPts val="0"/>
                            </a:spcBef>
                            <a:spcAft>
                              <a:spcPts val="0"/>
                            </a:spcAft>
                          </a:pPr>
                          <a:r>
                            <a:rPr lang="en-MY" sz="1400" b="1" kern="0" dirty="0">
                              <a:effectLst/>
                              <a:latin typeface="微软雅黑" panose="020B0503020204020204" pitchFamily="34" charset="-122"/>
                              <a:ea typeface="微软雅黑" panose="020B0503020204020204" pitchFamily="34" charset="-122"/>
                            </a:rPr>
                            <a:t>80.5</a:t>
                          </a:r>
                          <a:endParaRPr lang="en-MY" sz="1400" b="1"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b="1" kern="0" dirty="0">
                              <a:effectLst/>
                              <a:latin typeface="微软雅黑" panose="020B0503020204020204" pitchFamily="34" charset="-122"/>
                              <a:ea typeface="微软雅黑" panose="020B0503020204020204" pitchFamily="34" charset="-122"/>
                            </a:rPr>
                            <a:t>89.5</a:t>
                          </a:r>
                          <a:endParaRPr lang="en-MY" sz="1400" b="1"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2"/>
                      </a:ext>
                    </a:extLst>
                  </a:tr>
                  <a:tr h="274320">
                    <a:tc rowSpan="2">
                      <a:txBody>
                        <a:bodyPr/>
                        <a:lstStyle/>
                        <a:p>
                          <a:pPr algn="ctr"/>
                          <a:r>
                            <a:rPr lang="en-MY" altLang="zh-CN" sz="1400" dirty="0">
                              <a:latin typeface="微软雅黑" panose="020B0503020204020204" pitchFamily="34" charset="-122"/>
                              <a:ea typeface="微软雅黑" panose="020B0503020204020204" pitchFamily="34" charset="-122"/>
                            </a:rPr>
                            <a:t>0.7</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关闭</a:t>
                          </a:r>
                        </a:p>
                      </a:txBody>
                      <a:tcPr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79.4</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88.6</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3"/>
                      </a:ext>
                    </a:extLst>
                  </a:tr>
                  <a:tr h="274320">
                    <a:tc vMerge="1">
                      <a:txBody>
                        <a:bodyPr/>
                        <a:lstStyle/>
                        <a:p>
                          <a:endParaRPr lang="en-US"/>
                        </a:p>
                      </a:txBody>
                      <a:tcPr>
                        <a:solidFill>
                          <a:srgbClr val="EADFCD"/>
                        </a:solidFill>
                      </a:tcPr>
                    </a:tc>
                    <a:tc>
                      <a:txBody>
                        <a:bodyPr/>
                        <a:lstStyle/>
                        <a:p>
                          <a:pPr algn="ctr"/>
                          <a:r>
                            <a:rPr lang="zh-CN" altLang="en-US" sz="1400" dirty="0">
                              <a:latin typeface="微软雅黑" panose="020B0503020204020204" pitchFamily="34" charset="-122"/>
                              <a:ea typeface="微软雅黑" panose="020B0503020204020204" pitchFamily="34" charset="-122"/>
                            </a:rPr>
                            <a:t>开启</a:t>
                          </a:r>
                        </a:p>
                      </a:txBody>
                      <a:tcPr anchor="ctr">
                        <a:solidFill>
                          <a:srgbClr val="EADFCD"/>
                        </a:solidFill>
                      </a:tcPr>
                    </a:tc>
                    <a:tc>
                      <a:txBody>
                        <a:bodyPr/>
                        <a:lstStyle/>
                        <a:p>
                          <a:pPr marL="0" marR="0" algn="ctr" fontAlgn="ctr">
                            <a:spcBef>
                              <a:spcPts val="0"/>
                            </a:spcBef>
                            <a:spcAft>
                              <a:spcPts val="0"/>
                            </a:spcAft>
                          </a:pPr>
                          <a:r>
                            <a:rPr lang="en-MY" sz="1400" b="1" kern="0" dirty="0">
                              <a:effectLst/>
                              <a:latin typeface="微软雅黑" panose="020B0503020204020204" pitchFamily="34" charset="-122"/>
                              <a:ea typeface="微软雅黑" panose="020B0503020204020204" pitchFamily="34" charset="-122"/>
                            </a:rPr>
                            <a:t>79.5</a:t>
                          </a:r>
                          <a:endParaRPr lang="en-MY" sz="1400" b="1"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400" b="1" kern="0" dirty="0">
                              <a:effectLst/>
                              <a:latin typeface="微软雅黑" panose="020B0503020204020204" pitchFamily="34" charset="-122"/>
                              <a:ea typeface="微软雅黑" panose="020B0503020204020204" pitchFamily="34" charset="-122"/>
                            </a:rPr>
                            <a:t>89.1</a:t>
                          </a:r>
                          <a:endParaRPr lang="en-MY" sz="1400" b="1"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extLst>
                      <a:ext uri="{0D108BD9-81ED-4DB2-BD59-A6C34878D82A}">
                        <a16:rowId xmlns:a16="http://schemas.microsoft.com/office/drawing/2014/main" val="10004"/>
                      </a:ext>
                    </a:extLst>
                  </a:tr>
                </a:tbl>
              </a:graphicData>
            </a:graphic>
          </p:graphicFrame>
        </mc:Choice>
        <mc:Fallback xmlns="">
          <p:graphicFrame>
            <p:nvGraphicFramePr>
              <p:cNvPr id="10" name="表格 3"/>
              <p:cNvGraphicFramePr>
                <a:graphicFrameLocks noGrp="1"/>
              </p:cNvGraphicFramePr>
              <p:nvPr/>
            </p:nvGraphicFramePr>
            <p:xfrm>
              <a:off x="850322" y="1216093"/>
              <a:ext cx="4572000" cy="1805486"/>
            </p:xfrm>
            <a:graphic>
              <a:graphicData uri="http://schemas.openxmlformats.org/drawingml/2006/table">
                <a:tbl>
                  <a:tblPr firstRow="1" bandRow="1">
                    <a:tableStyleId>{00A15C55-8517-42AA-B614-E9B94910E393}</a:tableStyleId>
                  </a:tblPr>
                  <a:tblGrid>
                    <a:gridCol w="1097280"/>
                    <a:gridCol w="1463040"/>
                    <a:gridCol w="1005840"/>
                    <a:gridCol w="1005840"/>
                  </a:tblGrid>
                  <a:tr h="586105">
                    <a:tc>
                      <a:txBody>
                        <a:bodyPr/>
                        <a:lstStyle/>
                        <a:p>
                          <a:endParaRPr lang="zh-CN"/>
                        </a:p>
                      </a:txBody>
                      <a:tcPr anchor="ctr">
                        <a:blipFill>
                          <a:blip r:embed="rId4"/>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100" dirty="0">
                              <a:effectLst/>
                              <a:latin typeface="微软雅黑" panose="020B0503020204020204" pitchFamily="34" charset="-122"/>
                              <a:ea typeface="微软雅黑" panose="020B0503020204020204" pitchFamily="34" charset="-122"/>
                            </a:rPr>
                            <a:t>输入图像块全尺寸增强模块</a:t>
                          </a:r>
                          <a:endParaRPr lang="zh-CN" altLang="en-US" sz="1400" kern="100" dirty="0">
                            <a:effectLst/>
                            <a:latin typeface="微软雅黑" panose="020B0503020204020204" pitchFamily="34" charset="-122"/>
                            <a:ea typeface="微软雅黑" panose="020B0503020204020204" pitchFamily="34" charset="-122"/>
                          </a:endParaRPr>
                        </a:p>
                      </a:txBody>
                      <a:tcPr anchor="ctr">
                        <a:solidFill>
                          <a:srgbClr val="BD9F68"/>
                        </a:solidFill>
                      </a:tcPr>
                    </a:tc>
                    <a:tc>
                      <a:txBody>
                        <a:bodyPr/>
                        <a:lstStyle/>
                        <a:p>
                          <a:pPr marL="0" marR="0" algn="ctr">
                            <a:spcBef>
                              <a:spcPts val="0"/>
                            </a:spcBef>
                            <a:spcAft>
                              <a:spcPts val="0"/>
                            </a:spcAft>
                          </a:pPr>
                          <a:r>
                            <a:rPr lang="en-MY" sz="1400" kern="0" dirty="0" err="1">
                              <a:effectLst/>
                            </a:rPr>
                            <a:t>mAP</a:t>
                          </a:r>
                          <a:r>
                            <a:rPr lang="en-MY" sz="1400" kern="100" dirty="0">
                              <a:effectLst/>
                            </a:rPr>
                            <a:t>（%）</a:t>
                          </a:r>
                          <a:endParaRPr lang="en-MY" sz="140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400" kern="0" dirty="0">
                              <a:effectLst/>
                            </a:rPr>
                            <a:t>R-1</a:t>
                          </a:r>
                          <a:r>
                            <a:rPr lang="en-MY" sz="1400" kern="100" dirty="0">
                              <a:effectLst/>
                            </a:rPr>
                            <a:t>（%）</a:t>
                          </a:r>
                          <a:endParaRPr lang="en-MY" sz="140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274320">
                    <a:tc rowSpan="2">
                      <a:txBody>
                        <a:bodyPr/>
                        <a:lstStyle/>
                        <a:p>
                          <a:pPr algn="ctr"/>
                          <a:r>
                            <a:rPr lang="en-MY" altLang="zh-CN" sz="1400" dirty="0">
                              <a:latin typeface="微软雅黑" panose="020B0503020204020204" pitchFamily="34" charset="-122"/>
                              <a:ea typeface="微软雅黑" panose="020B0503020204020204" pitchFamily="34" charset="-122"/>
                            </a:rPr>
                            <a:t>1.0</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关闭</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80.3</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89.8</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274320">
                    <a:tc vMerge="1">
                      <a:tcPr>
                        <a:solidFill>
                          <a:srgbClr val="D8C5A4">
                            <a:alpha val="54902"/>
                          </a:srgbClr>
                        </a:solidFill>
                      </a:tcPr>
                    </a:tc>
                    <a:tc>
                      <a:txBody>
                        <a:bodyPr/>
                        <a:lstStyle/>
                        <a:p>
                          <a:pPr algn="ctr"/>
                          <a:r>
                            <a:rPr lang="zh-CN" altLang="en-US" sz="1400" dirty="0">
                              <a:latin typeface="微软雅黑" panose="020B0503020204020204" pitchFamily="34" charset="-122"/>
                              <a:ea typeface="微软雅黑" panose="020B0503020204020204" pitchFamily="34" charset="-122"/>
                            </a:rPr>
                            <a:t>开启</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alpha val="54902"/>
                          </a:srgbClr>
                        </a:solidFill>
                      </a:tcPr>
                    </a:tc>
                    <a:tc>
                      <a:txBody>
                        <a:bodyPr/>
                        <a:lstStyle/>
                        <a:p>
                          <a:pPr marL="0" marR="0" algn="ctr" fontAlgn="ctr">
                            <a:spcBef>
                              <a:spcPts val="0"/>
                            </a:spcBef>
                            <a:spcAft>
                              <a:spcPts val="0"/>
                            </a:spcAft>
                          </a:pPr>
                          <a:r>
                            <a:rPr lang="en-MY" sz="1400" b="1" kern="0" dirty="0">
                              <a:effectLst/>
                              <a:latin typeface="微软雅黑" panose="020B0503020204020204" pitchFamily="34" charset="-122"/>
                              <a:ea typeface="微软雅黑" panose="020B0503020204020204" pitchFamily="34" charset="-122"/>
                            </a:rPr>
                            <a:t>80.5</a:t>
                          </a:r>
                          <a:endParaRPr lang="en-MY" sz="1400" b="1"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b="1" kern="0" dirty="0">
                              <a:effectLst/>
                              <a:latin typeface="微软雅黑" panose="020B0503020204020204" pitchFamily="34" charset="-122"/>
                              <a:ea typeface="微软雅黑" panose="020B0503020204020204" pitchFamily="34" charset="-122"/>
                            </a:rPr>
                            <a:t>89.5</a:t>
                          </a:r>
                          <a:endParaRPr lang="en-MY" sz="1400" b="1"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274320">
                    <a:tc rowSpan="2">
                      <a:txBody>
                        <a:bodyPr/>
                        <a:lstStyle/>
                        <a:p>
                          <a:pPr algn="ctr"/>
                          <a:r>
                            <a:rPr lang="en-MY" altLang="zh-CN" sz="1400" dirty="0">
                              <a:latin typeface="微软雅黑" panose="020B0503020204020204" pitchFamily="34" charset="-122"/>
                              <a:ea typeface="微软雅黑" panose="020B0503020204020204" pitchFamily="34" charset="-122"/>
                            </a:rPr>
                            <a:t>0.7</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关闭</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79.4</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88.6</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274320">
                    <a:tc vMerge="1">
                      <a:tcPr>
                        <a:solidFill>
                          <a:srgbClr val="EADFCD"/>
                        </a:solidFill>
                      </a:tcPr>
                    </a:tc>
                    <a:tc>
                      <a:txBody>
                        <a:bodyPr/>
                        <a:lstStyle/>
                        <a:p>
                          <a:pPr algn="ctr"/>
                          <a:r>
                            <a:rPr lang="zh-CN" altLang="en-US" sz="1400" dirty="0">
                              <a:latin typeface="微软雅黑" panose="020B0503020204020204" pitchFamily="34" charset="-122"/>
                              <a:ea typeface="微软雅黑" panose="020B0503020204020204" pitchFamily="34" charset="-122"/>
                            </a:rPr>
                            <a:t>开启</a:t>
                          </a:r>
                          <a:endParaRPr lang="zh-CN" altLang="en-US" sz="1400" dirty="0">
                            <a:latin typeface="微软雅黑" panose="020B0503020204020204" pitchFamily="34" charset="-122"/>
                            <a:ea typeface="微软雅黑" panose="020B0503020204020204" pitchFamily="34" charset="-122"/>
                          </a:endParaRPr>
                        </a:p>
                      </a:txBody>
                      <a:tcPr anchor="ctr">
                        <a:solidFill>
                          <a:srgbClr val="EADFCD"/>
                        </a:solidFill>
                      </a:tcPr>
                    </a:tc>
                    <a:tc>
                      <a:txBody>
                        <a:bodyPr/>
                        <a:lstStyle/>
                        <a:p>
                          <a:pPr marL="0" marR="0" algn="ctr" fontAlgn="ctr">
                            <a:spcBef>
                              <a:spcPts val="0"/>
                            </a:spcBef>
                            <a:spcAft>
                              <a:spcPts val="0"/>
                            </a:spcAft>
                          </a:pPr>
                          <a:r>
                            <a:rPr lang="en-MY" sz="1400" b="1" kern="0" dirty="0">
                              <a:effectLst/>
                              <a:latin typeface="微软雅黑" panose="020B0503020204020204" pitchFamily="34" charset="-122"/>
                              <a:ea typeface="微软雅黑" panose="020B0503020204020204" pitchFamily="34" charset="-122"/>
                            </a:rPr>
                            <a:t>79.5</a:t>
                          </a:r>
                          <a:endParaRPr lang="en-MY" sz="1400" b="1"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c>
                      <a:txBody>
                        <a:bodyPr/>
                        <a:lstStyle/>
                        <a:p>
                          <a:pPr marL="0" marR="0" algn="ctr" fontAlgn="ctr">
                            <a:spcBef>
                              <a:spcPts val="0"/>
                            </a:spcBef>
                            <a:spcAft>
                              <a:spcPts val="0"/>
                            </a:spcAft>
                          </a:pPr>
                          <a:r>
                            <a:rPr lang="en-MY" sz="1400" b="1" kern="0" dirty="0">
                              <a:effectLst/>
                              <a:latin typeface="微软雅黑" panose="020B0503020204020204" pitchFamily="34" charset="-122"/>
                              <a:ea typeface="微软雅黑" panose="020B0503020204020204" pitchFamily="34" charset="-122"/>
                            </a:rPr>
                            <a:t>89.1</a:t>
                          </a:r>
                          <a:endParaRPr lang="en-MY" sz="1400" b="1" kern="100" dirty="0">
                            <a:effectLst/>
                            <a:latin typeface="微软雅黑" panose="020B0503020204020204" pitchFamily="34" charset="-122"/>
                            <a:ea typeface="微软雅黑" panose="020B0503020204020204" pitchFamily="34" charset="-122"/>
                          </a:endParaRPr>
                        </a:p>
                      </a:txBody>
                      <a:tcPr marL="68580" marR="68580" anchor="ctr">
                        <a:solidFill>
                          <a:srgbClr val="EADFCD"/>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1" name="表格 3"/>
              <p:cNvGraphicFramePr>
                <a:graphicFrameLocks noGrp="1"/>
              </p:cNvGraphicFramePr>
              <p:nvPr>
                <p:extLst>
                  <p:ext uri="{D42A27DB-BD31-4B8C-83A1-F6EECF244321}">
                    <p14:modId xmlns:p14="http://schemas.microsoft.com/office/powerpoint/2010/main" val="3127896065"/>
                  </p:ext>
                </p:extLst>
              </p:nvPr>
            </p:nvGraphicFramePr>
            <p:xfrm>
              <a:off x="850322" y="3365938"/>
              <a:ext cx="4572000" cy="2415086"/>
            </p:xfrm>
            <a:graphic>
              <a:graphicData uri="http://schemas.openxmlformats.org/drawingml/2006/table">
                <a:tbl>
                  <a:tblPr firstRow="1" bandRow="1">
                    <a:tableStyleId>{00A15C55-8517-42AA-B614-E9B94910E393}</a:tableStyleId>
                  </a:tblPr>
                  <a:tblGrid>
                    <a:gridCol w="1097280">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tblGrid>
                  <a:tr h="586286">
                    <a:tc>
                      <a:txBody>
                        <a:bodyPr/>
                        <a:lstStyle/>
                        <a:p>
                          <a:pPr algn="ctr"/>
                          <a14:m>
                            <m:oMathPara xmlns:m="http://schemas.openxmlformats.org/officeDocument/2006/math">
                              <m:oMathParaPr>
                                <m:jc m:val="center"/>
                              </m:oMathParaPr>
                              <m:oMath xmlns:m="http://schemas.openxmlformats.org/officeDocument/2006/math">
                                <m:sSub>
                                  <m:sSubPr>
                                    <m:ctrlPr>
                                      <a:rPr lang="en-MY" sz="1400" i="1" kern="100" smtClean="0">
                                        <a:effectLst/>
                                        <a:latin typeface="Cambria Math" panose="02040503050406030204" pitchFamily="18" charset="0"/>
                                      </a:rPr>
                                    </m:ctrlPr>
                                  </m:sSubPr>
                                  <m:e>
                                    <m:r>
                                      <a:rPr lang="en-MY" sz="1400" b="0" kern="100" smtClean="0">
                                        <a:effectLst/>
                                        <a:latin typeface="Cambria Math" panose="02040503050406030204" pitchFamily="18" charset="0"/>
                                      </a:rPr>
                                      <m:t>𝑟𝑎𝑡𝑒</m:t>
                                    </m:r>
                                  </m:e>
                                  <m:sub>
                                    <m:r>
                                      <a:rPr lang="en-MY" sz="1400" b="0" kern="100" smtClean="0">
                                        <a:effectLst/>
                                        <a:latin typeface="Cambria Math" panose="02040503050406030204" pitchFamily="18" charset="0"/>
                                      </a:rPr>
                                      <m:t>𝑘𝑒𝑒𝑝</m:t>
                                    </m:r>
                                  </m:sub>
                                </m:sSub>
                              </m:oMath>
                            </m:oMathPara>
                          </a14:m>
                          <a:endParaRPr lang="zh-CN" altLang="en-US" sz="1400" dirty="0"/>
                        </a:p>
                      </a:txBody>
                      <a:tcPr anchor="ctr">
                        <a:solidFill>
                          <a:srgbClr val="BD9F6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100" dirty="0">
                              <a:effectLst/>
                              <a:latin typeface="微软雅黑" panose="020B0503020204020204" pitchFamily="34" charset="-122"/>
                              <a:ea typeface="微软雅黑" panose="020B0503020204020204" pitchFamily="34" charset="-122"/>
                            </a:rPr>
                            <a:t>输入图像块全尺寸增强模块</a:t>
                          </a:r>
                        </a:p>
                      </a:txBody>
                      <a:tcPr anchor="ctr">
                        <a:solidFill>
                          <a:srgbClr val="BD9F68"/>
                        </a:solidFill>
                      </a:tcPr>
                    </a:tc>
                    <a:tc>
                      <a:txBody>
                        <a:bodyPr/>
                        <a:lstStyle/>
                        <a:p>
                          <a:pPr marL="0" marR="0" algn="ctr">
                            <a:spcBef>
                              <a:spcPts val="0"/>
                            </a:spcBef>
                            <a:spcAft>
                              <a:spcPts val="0"/>
                            </a:spcAft>
                          </a:pPr>
                          <a:r>
                            <a:rPr lang="en-MY" sz="1400" kern="0" dirty="0" err="1">
                              <a:effectLst/>
                            </a:rPr>
                            <a:t>mAP</a:t>
                          </a:r>
                          <a:r>
                            <a:rPr lang="en-MY" sz="1400" kern="100" dirty="0">
                              <a:effectLst/>
                            </a:rPr>
                            <a:t>（%）</a:t>
                          </a:r>
                          <a:endParaRPr lang="en-MY" sz="140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400" kern="0" dirty="0">
                              <a:effectLst/>
                            </a:rPr>
                            <a:t>R-1</a:t>
                          </a:r>
                          <a:r>
                            <a:rPr lang="en-MY" sz="1400" kern="100" dirty="0">
                              <a:effectLst/>
                            </a:rPr>
                            <a:t>（%）</a:t>
                          </a:r>
                          <a:endParaRPr lang="en-MY" sz="140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274320">
                    <a:tc rowSpan="2">
                      <a:txBody>
                        <a:bodyPr/>
                        <a:lstStyle/>
                        <a:p>
                          <a:pPr algn="ctr"/>
                          <a:r>
                            <a:rPr lang="en-MY" altLang="zh-CN" sz="1400" dirty="0">
                              <a:latin typeface="微软雅黑" panose="020B0503020204020204" pitchFamily="34" charset="-122"/>
                              <a:ea typeface="微软雅黑" panose="020B0503020204020204" pitchFamily="34" charset="-122"/>
                            </a:rPr>
                            <a:t>1.0</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关闭</a:t>
                          </a:r>
                        </a:p>
                      </a:txBody>
                      <a:tcPr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56.0</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64.0</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274320">
                    <a:tc vMerge="1">
                      <a:txBody>
                        <a:bodyPr/>
                        <a:lstStyle/>
                        <a:p>
                          <a:endParaRPr lang="en-US"/>
                        </a:p>
                      </a:txBody>
                      <a:tcPr>
                        <a:solidFill>
                          <a:srgbClr val="D8C5A4">
                            <a:alpha val="54902"/>
                          </a:srgbClr>
                        </a:solidFill>
                      </a:tcPr>
                    </a:tc>
                    <a:tc>
                      <a:txBody>
                        <a:bodyPr/>
                        <a:lstStyle/>
                        <a:p>
                          <a:pPr algn="ctr"/>
                          <a:r>
                            <a:rPr lang="zh-CN" altLang="en-US" sz="1400" dirty="0">
                              <a:latin typeface="微软雅黑" panose="020B0503020204020204" pitchFamily="34" charset="-122"/>
                              <a:ea typeface="微软雅黑" panose="020B0503020204020204" pitchFamily="34" charset="-122"/>
                            </a:rPr>
                            <a:t>开启</a:t>
                          </a:r>
                        </a:p>
                      </a:txBody>
                      <a:tcPr anchor="ctr">
                        <a:solidFill>
                          <a:srgbClr val="D8C5A4">
                            <a:alpha val="54902"/>
                          </a:srgbClr>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56.1</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64.6</a:t>
                          </a:r>
                        </a:p>
                      </a:txBody>
                      <a:tcPr marL="68580" marR="68580" anchor="ctr">
                        <a:solidFill>
                          <a:srgbClr val="D8C5A4">
                            <a:alpha val="54902"/>
                          </a:srgbClr>
                        </a:solidFill>
                      </a:tcPr>
                    </a:tc>
                    <a:extLst>
                      <a:ext uri="{0D108BD9-81ED-4DB2-BD59-A6C34878D82A}">
                        <a16:rowId xmlns:a16="http://schemas.microsoft.com/office/drawing/2014/main" val="10002"/>
                      </a:ext>
                    </a:extLst>
                  </a:tr>
                  <a:tr h="274320">
                    <a:tc rowSpan="2">
                      <a:txBody>
                        <a:bodyPr/>
                        <a:lstStyle/>
                        <a:p>
                          <a:pPr algn="ctr"/>
                          <a:r>
                            <a:rPr lang="en-MY" altLang="zh-CN" sz="1400" dirty="0">
                              <a:latin typeface="微软雅黑" panose="020B0503020204020204" pitchFamily="34" charset="-122"/>
                              <a:ea typeface="微软雅黑" panose="020B0503020204020204" pitchFamily="34" charset="-122"/>
                            </a:rPr>
                            <a:t>0.7</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关闭</a:t>
                          </a:r>
                        </a:p>
                      </a:txBody>
                      <a:tcPr anchor="ctr">
                        <a:solidFill>
                          <a:srgbClr val="D8C5A4"/>
                        </a:solidFill>
                      </a:tcPr>
                    </a:tc>
                    <a:tc>
                      <a:txBody>
                        <a:bodyPr/>
                        <a:lstStyle/>
                        <a:p>
                          <a:pPr marL="0" marR="0" algn="ctr" fontAlgn="ctr">
                            <a:spcBef>
                              <a:spcPts val="0"/>
                            </a:spcBef>
                            <a:spcAft>
                              <a:spcPts val="0"/>
                            </a:spcAft>
                          </a:pPr>
                          <a:r>
                            <a:rPr lang="en-MY" sz="1400" kern="100">
                              <a:effectLst/>
                              <a:latin typeface="微软雅黑" panose="020B0503020204020204" pitchFamily="34" charset="-122"/>
                              <a:ea typeface="微软雅黑" panose="020B0503020204020204" pitchFamily="34" charset="-122"/>
                            </a:rPr>
                            <a:t>52.4</a:t>
                          </a: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58.7</a:t>
                          </a:r>
                        </a:p>
                      </a:txBody>
                      <a:tcPr marL="68580" marR="68580" anchor="ctr">
                        <a:solidFill>
                          <a:srgbClr val="D8C5A4"/>
                        </a:solidFill>
                      </a:tcPr>
                    </a:tc>
                    <a:extLst>
                      <a:ext uri="{0D108BD9-81ED-4DB2-BD59-A6C34878D82A}">
                        <a16:rowId xmlns:a16="http://schemas.microsoft.com/office/drawing/2014/main" val="10003"/>
                      </a:ext>
                    </a:extLst>
                  </a:tr>
                  <a:tr h="274320">
                    <a:tc vMerge="1">
                      <a:txBody>
                        <a:bodyPr/>
                        <a:lstStyle/>
                        <a:p>
                          <a:endParaRPr lang="en-US"/>
                        </a:p>
                      </a:txBody>
                      <a:tcPr>
                        <a:solidFill>
                          <a:srgbClr val="EADFCD"/>
                        </a:solidFill>
                      </a:tcPr>
                    </a:tc>
                    <a:tc>
                      <a:txBody>
                        <a:bodyPr/>
                        <a:lstStyle/>
                        <a:p>
                          <a:pPr algn="ctr"/>
                          <a:r>
                            <a:rPr lang="zh-CN" altLang="en-US" sz="1400" dirty="0">
                              <a:latin typeface="微软雅黑" panose="020B0503020204020204" pitchFamily="34" charset="-122"/>
                              <a:ea typeface="微软雅黑" panose="020B0503020204020204" pitchFamily="34" charset="-122"/>
                            </a:rPr>
                            <a:t>开启</a:t>
                          </a:r>
                        </a:p>
                      </a:txBody>
                      <a:tcPr anchor="ctr">
                        <a:solidFill>
                          <a:srgbClr val="EADFCD"/>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52.7</a:t>
                          </a:r>
                        </a:p>
                      </a:txBody>
                      <a:tcPr marL="68580" marR="68580" anchor="ctr">
                        <a:solidFill>
                          <a:srgbClr val="EADFCD"/>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59.5</a:t>
                          </a:r>
                        </a:p>
                      </a:txBody>
                      <a:tcPr marL="68580" marR="68580" anchor="ctr">
                        <a:solidFill>
                          <a:srgbClr val="EADFCD"/>
                        </a:solidFill>
                      </a:tcPr>
                    </a:tc>
                    <a:extLst>
                      <a:ext uri="{0D108BD9-81ED-4DB2-BD59-A6C34878D82A}">
                        <a16:rowId xmlns:a16="http://schemas.microsoft.com/office/drawing/2014/main" val="10004"/>
                      </a:ext>
                    </a:extLst>
                  </a:tr>
                  <a:tr h="274320">
                    <a:tc rowSpan="2">
                      <a:txBody>
                        <a:bodyPr/>
                        <a:lstStyle/>
                        <a:p>
                          <a:pPr algn="ctr"/>
                          <a:r>
                            <a:rPr lang="en-MY" altLang="zh-CN" sz="1400" dirty="0">
                              <a:latin typeface="微软雅黑" panose="020B0503020204020204" pitchFamily="34" charset="-122"/>
                              <a:ea typeface="微软雅黑" panose="020B0503020204020204" pitchFamily="34" charset="-122"/>
                            </a:rPr>
                            <a:t>0.5</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关闭</a:t>
                          </a:r>
                        </a:p>
                      </a:txBody>
                      <a:tcPr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48.1</a:t>
                          </a: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53.3</a:t>
                          </a:r>
                        </a:p>
                      </a:txBody>
                      <a:tcPr marL="68580" marR="68580" anchor="ctr">
                        <a:solidFill>
                          <a:srgbClr val="D8C5A4"/>
                        </a:solidFill>
                      </a:tcPr>
                    </a:tc>
                    <a:extLst>
                      <a:ext uri="{0D108BD9-81ED-4DB2-BD59-A6C34878D82A}">
                        <a16:rowId xmlns:a16="http://schemas.microsoft.com/office/drawing/2014/main" val="10005"/>
                      </a:ext>
                    </a:extLst>
                  </a:tr>
                  <a:tr h="274320">
                    <a:tc vMerge="1">
                      <a:txBody>
                        <a:bodyPr/>
                        <a:lstStyle/>
                        <a:p>
                          <a:endParaRPr lang="en-US"/>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开启</a:t>
                          </a:r>
                        </a:p>
                      </a:txBody>
                      <a:tcPr anchor="ctr">
                        <a:solidFill>
                          <a:srgbClr val="EADFCD"/>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48.9</a:t>
                          </a:r>
                        </a:p>
                      </a:txBody>
                      <a:tcPr marL="68580" marR="68580" anchor="ctr">
                        <a:solidFill>
                          <a:srgbClr val="EADFCD"/>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53.7</a:t>
                          </a:r>
                        </a:p>
                      </a:txBody>
                      <a:tcPr marL="68580" marR="68580" anchor="ctr">
                        <a:solidFill>
                          <a:srgbClr val="EADFCD"/>
                        </a:solidFill>
                      </a:tcPr>
                    </a:tc>
                    <a:extLst>
                      <a:ext uri="{0D108BD9-81ED-4DB2-BD59-A6C34878D82A}">
                        <a16:rowId xmlns:a16="http://schemas.microsoft.com/office/drawing/2014/main" val="10006"/>
                      </a:ext>
                    </a:extLst>
                  </a:tr>
                </a:tbl>
              </a:graphicData>
            </a:graphic>
          </p:graphicFrame>
        </mc:Choice>
        <mc:Fallback xmlns="">
          <p:graphicFrame>
            <p:nvGraphicFramePr>
              <p:cNvPr id="11" name="表格 3"/>
              <p:cNvGraphicFramePr>
                <a:graphicFrameLocks noGrp="1"/>
              </p:cNvGraphicFramePr>
              <p:nvPr>
                <p:extLst>
                  <p:ext uri="{D42A27DB-BD31-4B8C-83A1-F6EECF244321}">
                    <p14:modId xmlns:p14="http://schemas.microsoft.com/office/powerpoint/2010/main" val="3127896065"/>
                  </p:ext>
                </p:extLst>
              </p:nvPr>
            </p:nvGraphicFramePr>
            <p:xfrm>
              <a:off x="850322" y="3365938"/>
              <a:ext cx="4572000" cy="2415086"/>
            </p:xfrm>
            <a:graphic>
              <a:graphicData uri="http://schemas.openxmlformats.org/drawingml/2006/table">
                <a:tbl>
                  <a:tblPr firstRow="1" bandRow="1">
                    <a:tableStyleId>{00A15C55-8517-42AA-B614-E9B94910E393}</a:tableStyleId>
                  </a:tblPr>
                  <a:tblGrid>
                    <a:gridCol w="1097280">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tblGrid>
                  <a:tr h="586286">
                    <a:tc>
                      <a:txBody>
                        <a:bodyPr/>
                        <a:lstStyle/>
                        <a:p>
                          <a:endParaRPr lang="en-US"/>
                        </a:p>
                      </a:txBody>
                      <a:tcPr anchor="ctr">
                        <a:blipFill>
                          <a:blip r:embed="rId5"/>
                          <a:stretch>
                            <a:fillRect l="-556" t="-1042" r="-319444" b="-32395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100" dirty="0">
                              <a:effectLst/>
                              <a:latin typeface="微软雅黑" panose="020B0503020204020204" pitchFamily="34" charset="-122"/>
                              <a:ea typeface="微软雅黑" panose="020B0503020204020204" pitchFamily="34" charset="-122"/>
                            </a:rPr>
                            <a:t>输入图像块全尺寸增强模块</a:t>
                          </a:r>
                        </a:p>
                      </a:txBody>
                      <a:tcPr anchor="ctr">
                        <a:solidFill>
                          <a:srgbClr val="BD9F68"/>
                        </a:solidFill>
                      </a:tcPr>
                    </a:tc>
                    <a:tc>
                      <a:txBody>
                        <a:bodyPr/>
                        <a:lstStyle/>
                        <a:p>
                          <a:pPr marL="0" marR="0" algn="ctr">
                            <a:spcBef>
                              <a:spcPts val="0"/>
                            </a:spcBef>
                            <a:spcAft>
                              <a:spcPts val="0"/>
                            </a:spcAft>
                          </a:pPr>
                          <a:r>
                            <a:rPr lang="en-MY" sz="1400" kern="0" dirty="0" err="1">
                              <a:effectLst/>
                            </a:rPr>
                            <a:t>mAP</a:t>
                          </a:r>
                          <a:r>
                            <a:rPr lang="en-MY" sz="1400" kern="100" dirty="0">
                              <a:effectLst/>
                            </a:rPr>
                            <a:t>（%）</a:t>
                          </a:r>
                          <a:endParaRPr lang="en-MY" sz="140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400" kern="0" dirty="0">
                              <a:effectLst/>
                            </a:rPr>
                            <a:t>R-1</a:t>
                          </a:r>
                          <a:r>
                            <a:rPr lang="en-MY" sz="1400" kern="100" dirty="0">
                              <a:effectLst/>
                            </a:rPr>
                            <a:t>（%）</a:t>
                          </a:r>
                          <a:endParaRPr lang="en-MY" sz="140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304800">
                    <a:tc rowSpan="2">
                      <a:txBody>
                        <a:bodyPr/>
                        <a:lstStyle/>
                        <a:p>
                          <a:pPr algn="ctr"/>
                          <a:r>
                            <a:rPr lang="en-MY" altLang="zh-CN" sz="1400" dirty="0">
                              <a:latin typeface="微软雅黑" panose="020B0503020204020204" pitchFamily="34" charset="-122"/>
                              <a:ea typeface="微软雅黑" panose="020B0503020204020204" pitchFamily="34" charset="-122"/>
                            </a:rPr>
                            <a:t>1.0</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关闭</a:t>
                          </a:r>
                        </a:p>
                      </a:txBody>
                      <a:tcPr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56.0</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64.0</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304800">
                    <a:tc vMerge="1">
                      <a:txBody>
                        <a:bodyPr/>
                        <a:lstStyle/>
                        <a:p>
                          <a:endParaRPr lang="en-US"/>
                        </a:p>
                      </a:txBody>
                      <a:tcPr>
                        <a:solidFill>
                          <a:srgbClr val="D8C5A4">
                            <a:alpha val="54902"/>
                          </a:srgbClr>
                        </a:solidFill>
                      </a:tcPr>
                    </a:tc>
                    <a:tc>
                      <a:txBody>
                        <a:bodyPr/>
                        <a:lstStyle/>
                        <a:p>
                          <a:pPr algn="ctr"/>
                          <a:r>
                            <a:rPr lang="zh-CN" altLang="en-US" sz="1400" dirty="0">
                              <a:latin typeface="微软雅黑" panose="020B0503020204020204" pitchFamily="34" charset="-122"/>
                              <a:ea typeface="微软雅黑" panose="020B0503020204020204" pitchFamily="34" charset="-122"/>
                            </a:rPr>
                            <a:t>开启</a:t>
                          </a:r>
                        </a:p>
                      </a:txBody>
                      <a:tcPr anchor="ctr">
                        <a:solidFill>
                          <a:srgbClr val="D8C5A4">
                            <a:alpha val="54902"/>
                          </a:srgbClr>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56.1</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64.6</a:t>
                          </a:r>
                        </a:p>
                      </a:txBody>
                      <a:tcPr marL="68580" marR="68580" anchor="ctr">
                        <a:solidFill>
                          <a:srgbClr val="D8C5A4">
                            <a:alpha val="54902"/>
                          </a:srgbClr>
                        </a:solidFill>
                      </a:tcPr>
                    </a:tc>
                    <a:extLst>
                      <a:ext uri="{0D108BD9-81ED-4DB2-BD59-A6C34878D82A}">
                        <a16:rowId xmlns:a16="http://schemas.microsoft.com/office/drawing/2014/main" val="10002"/>
                      </a:ext>
                    </a:extLst>
                  </a:tr>
                  <a:tr h="304800">
                    <a:tc rowSpan="2">
                      <a:txBody>
                        <a:bodyPr/>
                        <a:lstStyle/>
                        <a:p>
                          <a:pPr algn="ctr"/>
                          <a:r>
                            <a:rPr lang="en-MY" altLang="zh-CN" sz="1400" dirty="0">
                              <a:latin typeface="微软雅黑" panose="020B0503020204020204" pitchFamily="34" charset="-122"/>
                              <a:ea typeface="微软雅黑" panose="020B0503020204020204" pitchFamily="34" charset="-122"/>
                            </a:rPr>
                            <a:t>0.7</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关闭</a:t>
                          </a:r>
                        </a:p>
                      </a:txBody>
                      <a:tcPr anchor="ctr">
                        <a:solidFill>
                          <a:srgbClr val="D8C5A4"/>
                        </a:solidFill>
                      </a:tcPr>
                    </a:tc>
                    <a:tc>
                      <a:txBody>
                        <a:bodyPr/>
                        <a:lstStyle/>
                        <a:p>
                          <a:pPr marL="0" marR="0" algn="ctr" fontAlgn="ctr">
                            <a:spcBef>
                              <a:spcPts val="0"/>
                            </a:spcBef>
                            <a:spcAft>
                              <a:spcPts val="0"/>
                            </a:spcAft>
                          </a:pPr>
                          <a:r>
                            <a:rPr lang="en-MY" sz="1400" kern="100">
                              <a:effectLst/>
                              <a:latin typeface="微软雅黑" panose="020B0503020204020204" pitchFamily="34" charset="-122"/>
                              <a:ea typeface="微软雅黑" panose="020B0503020204020204" pitchFamily="34" charset="-122"/>
                            </a:rPr>
                            <a:t>52.4</a:t>
                          </a: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58.7</a:t>
                          </a:r>
                        </a:p>
                      </a:txBody>
                      <a:tcPr marL="68580" marR="68580" anchor="ctr">
                        <a:solidFill>
                          <a:srgbClr val="D8C5A4"/>
                        </a:solidFill>
                      </a:tcPr>
                    </a:tc>
                    <a:extLst>
                      <a:ext uri="{0D108BD9-81ED-4DB2-BD59-A6C34878D82A}">
                        <a16:rowId xmlns:a16="http://schemas.microsoft.com/office/drawing/2014/main" val="10003"/>
                      </a:ext>
                    </a:extLst>
                  </a:tr>
                  <a:tr h="304800">
                    <a:tc vMerge="1">
                      <a:txBody>
                        <a:bodyPr/>
                        <a:lstStyle/>
                        <a:p>
                          <a:endParaRPr lang="en-US"/>
                        </a:p>
                      </a:txBody>
                      <a:tcPr>
                        <a:solidFill>
                          <a:srgbClr val="EADFCD"/>
                        </a:solidFill>
                      </a:tcPr>
                    </a:tc>
                    <a:tc>
                      <a:txBody>
                        <a:bodyPr/>
                        <a:lstStyle/>
                        <a:p>
                          <a:pPr algn="ctr"/>
                          <a:r>
                            <a:rPr lang="zh-CN" altLang="en-US" sz="1400" dirty="0">
                              <a:latin typeface="微软雅黑" panose="020B0503020204020204" pitchFamily="34" charset="-122"/>
                              <a:ea typeface="微软雅黑" panose="020B0503020204020204" pitchFamily="34" charset="-122"/>
                            </a:rPr>
                            <a:t>开启</a:t>
                          </a:r>
                        </a:p>
                      </a:txBody>
                      <a:tcPr anchor="ctr">
                        <a:solidFill>
                          <a:srgbClr val="EADFCD"/>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52.7</a:t>
                          </a:r>
                        </a:p>
                      </a:txBody>
                      <a:tcPr marL="68580" marR="68580" anchor="ctr">
                        <a:solidFill>
                          <a:srgbClr val="EADFCD"/>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59.5</a:t>
                          </a:r>
                        </a:p>
                      </a:txBody>
                      <a:tcPr marL="68580" marR="68580" anchor="ctr">
                        <a:solidFill>
                          <a:srgbClr val="EADFCD"/>
                        </a:solidFill>
                      </a:tcPr>
                    </a:tc>
                    <a:extLst>
                      <a:ext uri="{0D108BD9-81ED-4DB2-BD59-A6C34878D82A}">
                        <a16:rowId xmlns:a16="http://schemas.microsoft.com/office/drawing/2014/main" val="10004"/>
                      </a:ext>
                    </a:extLst>
                  </a:tr>
                  <a:tr h="304800">
                    <a:tc rowSpan="2">
                      <a:txBody>
                        <a:bodyPr/>
                        <a:lstStyle/>
                        <a:p>
                          <a:pPr algn="ctr"/>
                          <a:r>
                            <a:rPr lang="en-MY" altLang="zh-CN" sz="1400" dirty="0">
                              <a:latin typeface="微软雅黑" panose="020B0503020204020204" pitchFamily="34" charset="-122"/>
                              <a:ea typeface="微软雅黑" panose="020B0503020204020204" pitchFamily="34" charset="-122"/>
                            </a:rPr>
                            <a:t>0.5</a:t>
                          </a:r>
                          <a:endParaRPr lang="zh-CN" altLang="en-US" sz="1400" dirty="0">
                            <a:latin typeface="微软雅黑" panose="020B0503020204020204" pitchFamily="34" charset="-122"/>
                            <a:ea typeface="微软雅黑" panose="020B0503020204020204" pitchFamily="34" charset="-122"/>
                          </a:endParaRPr>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关闭</a:t>
                          </a:r>
                        </a:p>
                      </a:txBody>
                      <a:tcPr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48.1</a:t>
                          </a: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53.3</a:t>
                          </a:r>
                        </a:p>
                      </a:txBody>
                      <a:tcPr marL="68580" marR="68580" anchor="ctr">
                        <a:solidFill>
                          <a:srgbClr val="D8C5A4"/>
                        </a:solidFill>
                      </a:tcPr>
                    </a:tc>
                    <a:extLst>
                      <a:ext uri="{0D108BD9-81ED-4DB2-BD59-A6C34878D82A}">
                        <a16:rowId xmlns:a16="http://schemas.microsoft.com/office/drawing/2014/main" val="10005"/>
                      </a:ext>
                    </a:extLst>
                  </a:tr>
                  <a:tr h="304800">
                    <a:tc vMerge="1">
                      <a:txBody>
                        <a:bodyPr/>
                        <a:lstStyle/>
                        <a:p>
                          <a:endParaRPr lang="en-US"/>
                        </a:p>
                      </a:txBody>
                      <a:tcPr anchor="ctr">
                        <a:solidFill>
                          <a:srgbClr val="D8C5A4"/>
                        </a:solidFill>
                      </a:tcPr>
                    </a:tc>
                    <a:tc>
                      <a:txBody>
                        <a:bodyPr/>
                        <a:lstStyle/>
                        <a:p>
                          <a:pPr algn="ctr"/>
                          <a:r>
                            <a:rPr lang="zh-CN" altLang="en-US" sz="1400" dirty="0">
                              <a:latin typeface="微软雅黑" panose="020B0503020204020204" pitchFamily="34" charset="-122"/>
                              <a:ea typeface="微软雅黑" panose="020B0503020204020204" pitchFamily="34" charset="-122"/>
                            </a:rPr>
                            <a:t>开启</a:t>
                          </a:r>
                        </a:p>
                      </a:txBody>
                      <a:tcPr anchor="ctr">
                        <a:solidFill>
                          <a:srgbClr val="EADFCD"/>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48.9</a:t>
                          </a:r>
                        </a:p>
                      </a:txBody>
                      <a:tcPr marL="68580" marR="68580" anchor="ctr">
                        <a:solidFill>
                          <a:srgbClr val="EADFCD"/>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53.7</a:t>
                          </a:r>
                        </a:p>
                      </a:txBody>
                      <a:tcPr marL="68580" marR="68580" anchor="ctr">
                        <a:solidFill>
                          <a:srgbClr val="EADFCD"/>
                        </a:solidFill>
                      </a:tcPr>
                    </a:tc>
                    <a:extLst>
                      <a:ext uri="{0D108BD9-81ED-4DB2-BD59-A6C34878D82A}">
                        <a16:rowId xmlns:a16="http://schemas.microsoft.com/office/drawing/2014/main" val="10006"/>
                      </a:ext>
                    </a:extLst>
                  </a:tr>
                </a:tbl>
              </a:graphicData>
            </a:graphic>
          </p:graphicFrame>
        </mc:Fallback>
      </mc:AlternateContent>
      <p:sp>
        <p:nvSpPr>
          <p:cNvPr id="12" name="文本框 99"/>
          <p:cNvSpPr txBox="1"/>
          <p:nvPr/>
        </p:nvSpPr>
        <p:spPr>
          <a:xfrm>
            <a:off x="176644" y="3039870"/>
            <a:ext cx="5919356" cy="307777"/>
          </a:xfrm>
          <a:prstGeom prst="rect">
            <a:avLst/>
          </a:prstGeom>
          <a:solidFill>
            <a:schemeClr val="bg1"/>
          </a:solidFill>
          <a:ln w="9525">
            <a:noFill/>
          </a:ln>
        </p:spPr>
        <p:txBody>
          <a:bodyPr wrap="square">
            <a:spAutoFit/>
          </a:bodyPr>
          <a:lstStyle/>
          <a:p>
            <a:pPr algn="ctr"/>
            <a:r>
              <a:rPr lang="zh-CN" sz="1400" dirty="0">
                <a:latin typeface="微软雅黑" panose="020B0503020204020204" pitchFamily="34" charset="-122"/>
                <a:ea typeface="微软雅黑" panose="020B0503020204020204" pitchFamily="34" charset="-122"/>
              </a:rPr>
              <a:t>表1</a:t>
            </a:r>
            <a:r>
              <a:rPr lang="en-MY" altLang="zh-CN" sz="1400" dirty="0">
                <a:latin typeface="微软雅黑" panose="020B0503020204020204" pitchFamily="34" charset="-122"/>
                <a:ea typeface="微软雅黑" panose="020B0503020204020204" pitchFamily="34" charset="-122"/>
              </a:rPr>
              <a:t>0</a:t>
            </a:r>
            <a:r>
              <a:rPr lang="zh-CN" sz="1400" dirty="0">
                <a:latin typeface="微软雅黑" panose="020B0503020204020204" pitchFamily="34" charset="-122"/>
                <a:ea typeface="微软雅黑" panose="020B0503020204020204" pitchFamily="34" charset="-122"/>
              </a:rPr>
              <a:t>：</a:t>
            </a:r>
            <a:r>
              <a:rPr lang="zh-CN" sz="1400" dirty="0">
                <a:latin typeface="Arial" panose="020B0604020202020204" pitchFamily="34" charset="0"/>
                <a:ea typeface="微软雅黑" panose="020B0503020204020204" pitchFamily="34" charset="-122"/>
                <a:cs typeface="Arial" panose="020B0604020202020204" pitchFamily="34" charset="0"/>
              </a:rPr>
              <a:t>DukeMTMC</a:t>
            </a:r>
            <a:r>
              <a:rPr lang="en-MY" altLang="zh-CN" sz="1400" dirty="0">
                <a:latin typeface="Arial" panose="020B0604020202020204" pitchFamily="34" charset="0"/>
                <a:ea typeface="微软雅黑" panose="020B0503020204020204" pitchFamily="34" charset="-122"/>
                <a:cs typeface="Arial" panose="020B0604020202020204" pitchFamily="34" charset="0"/>
              </a:rPr>
              <a:t>-</a:t>
            </a:r>
            <a:r>
              <a:rPr lang="en-MY" altLang="zh-CN" sz="1400" dirty="0" err="1">
                <a:latin typeface="Arial" panose="020B0604020202020204" pitchFamily="34" charset="0"/>
                <a:ea typeface="微软雅黑" panose="020B0503020204020204" pitchFamily="34" charset="-122"/>
                <a:cs typeface="Arial" panose="020B0604020202020204" pitchFamily="34" charset="0"/>
              </a:rPr>
              <a:t>reID</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数据集</a:t>
            </a:r>
            <a:r>
              <a:rPr lang="zh-CN" altLang="en-US" sz="1400" dirty="0">
                <a:latin typeface="微软雅黑" panose="020B0503020204020204" pitchFamily="34" charset="-122"/>
                <a:ea typeface="微软雅黑" panose="020B0503020204020204" pitchFamily="34" charset="-122"/>
              </a:rPr>
              <a:t>在输入图像块全尺寸增强模块的性能指标</a:t>
            </a:r>
          </a:p>
        </p:txBody>
      </p:sp>
      <p:sp>
        <p:nvSpPr>
          <p:cNvPr id="13" name="文本框 99"/>
          <p:cNvSpPr txBox="1"/>
          <p:nvPr/>
        </p:nvSpPr>
        <p:spPr>
          <a:xfrm>
            <a:off x="245658" y="5799314"/>
            <a:ext cx="5781329" cy="307777"/>
          </a:xfrm>
          <a:prstGeom prst="rect">
            <a:avLst/>
          </a:prstGeom>
          <a:solidFill>
            <a:schemeClr val="bg1"/>
          </a:solidFill>
          <a:ln w="9525">
            <a:noFill/>
          </a:ln>
        </p:spPr>
        <p:txBody>
          <a:bodyPr wrap="square">
            <a:spAutoFit/>
          </a:bodyPr>
          <a:lstStyle/>
          <a:p>
            <a:pPr algn="ctr"/>
            <a:r>
              <a:rPr lang="zh-CN" sz="1400" dirty="0">
                <a:latin typeface="微软雅黑" panose="020B0503020204020204" pitchFamily="34" charset="-122"/>
                <a:ea typeface="微软雅黑" panose="020B0503020204020204" pitchFamily="34" charset="-122"/>
              </a:rPr>
              <a:t>表</a:t>
            </a:r>
            <a:r>
              <a:rPr lang="en-MY" altLang="zh-CN" sz="1400" dirty="0">
                <a:latin typeface="微软雅黑" panose="020B0503020204020204" pitchFamily="34" charset="-122"/>
                <a:ea typeface="微软雅黑" panose="020B0503020204020204" pitchFamily="34" charset="-122"/>
              </a:rPr>
              <a:t>11</a:t>
            </a:r>
            <a:r>
              <a:rPr lang="zh-CN" sz="1400" dirty="0">
                <a:latin typeface="微软雅黑" panose="020B0503020204020204" pitchFamily="34" charset="-122"/>
                <a:ea typeface="微软雅黑" panose="020B0503020204020204" pitchFamily="34" charset="-122"/>
              </a:rPr>
              <a:t>：</a:t>
            </a:r>
            <a:r>
              <a:rPr lang="en-MY" altLang="zh-CN" sz="1400" dirty="0">
                <a:latin typeface="Arial" panose="020B0604020202020204" pitchFamily="34" charset="0"/>
                <a:ea typeface="微软雅黑" panose="020B0503020204020204" pitchFamily="34" charset="-122"/>
                <a:cs typeface="Arial" panose="020B0604020202020204" pitchFamily="34" charset="0"/>
              </a:rPr>
              <a:t>Occluded Duke</a:t>
            </a:r>
            <a:r>
              <a:rPr lang="zh-CN" sz="1400" dirty="0">
                <a:latin typeface="微软雅黑" panose="020B0503020204020204" pitchFamily="34" charset="-122"/>
                <a:ea typeface="微软雅黑" panose="020B0503020204020204" pitchFamily="34" charset="-122"/>
              </a:rPr>
              <a:t>数据集</a:t>
            </a:r>
            <a:r>
              <a:rPr lang="zh-CN" altLang="en-US" sz="1400" dirty="0">
                <a:latin typeface="微软雅黑" panose="020B0503020204020204" pitchFamily="34" charset="-122"/>
                <a:ea typeface="微软雅黑" panose="020B0503020204020204" pitchFamily="34" charset="-122"/>
              </a:rPr>
              <a:t>在输入图像块全尺寸增强模块的性能指标</a:t>
            </a:r>
          </a:p>
        </p:txBody>
      </p:sp>
      <p:grpSp>
        <p:nvGrpSpPr>
          <p:cNvPr id="15" name="组合 3"/>
          <p:cNvGrpSpPr/>
          <p:nvPr/>
        </p:nvGrpSpPr>
        <p:grpSpPr>
          <a:xfrm>
            <a:off x="6475208" y="2029767"/>
            <a:ext cx="3704515" cy="3330158"/>
            <a:chOff x="6016173" y="1738302"/>
            <a:chExt cx="4300554" cy="3887798"/>
          </a:xfrm>
        </p:grpSpPr>
        <p:sp>
          <p:nvSpPr>
            <p:cNvPr id="16"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折角 13"/>
            <p:cNvSpPr/>
            <p:nvPr/>
          </p:nvSpPr>
          <p:spPr>
            <a:xfrm>
              <a:off x="6016173"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文本框 14"/>
          <p:cNvSpPr txBox="1"/>
          <p:nvPr/>
        </p:nvSpPr>
        <p:spPr>
          <a:xfrm>
            <a:off x="6665401" y="2467900"/>
            <a:ext cx="3232883"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对遮挡行人重识别数据集效果更好，且</a:t>
            </a:r>
            <a:r>
              <a:rPr lang="zh-CN" altLang="en-US" b="1" dirty="0">
                <a:solidFill>
                  <a:schemeClr val="accent2">
                    <a:lumMod val="75000"/>
                  </a:schemeClr>
                </a:solidFill>
              </a:rPr>
              <a:t>被屏蔽的图像块越多，则性能提升越明显</a:t>
            </a:r>
            <a:endParaRPr lang="zh-CN" altLang="en-US" dirty="0"/>
          </a:p>
        </p:txBody>
      </p:sp>
      <p:sp>
        <p:nvSpPr>
          <p:cNvPr id="21" name="文本框 14"/>
          <p:cNvSpPr txBox="1"/>
          <p:nvPr/>
        </p:nvSpPr>
        <p:spPr>
          <a:xfrm>
            <a:off x="6665400" y="3512876"/>
            <a:ext cx="3232883"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随着</a:t>
            </a:r>
            <a:r>
              <a:rPr lang="zh-CN" altLang="en-US" b="1" dirty="0">
                <a:solidFill>
                  <a:schemeClr val="accent2">
                    <a:lumMod val="75000"/>
                  </a:schemeClr>
                </a:solidFill>
              </a:rPr>
              <a:t>图像块数量的减少</a:t>
            </a:r>
            <a:r>
              <a:rPr lang="zh-CN" altLang="en-US" dirty="0"/>
              <a:t>和</a:t>
            </a:r>
            <a:r>
              <a:rPr lang="zh-CN" altLang="en-US" b="1" dirty="0">
                <a:solidFill>
                  <a:schemeClr val="accent2">
                    <a:lumMod val="75000"/>
                  </a:schemeClr>
                </a:solidFill>
              </a:rPr>
              <a:t>位置分布上的分散</a:t>
            </a:r>
            <a:r>
              <a:rPr lang="zh-CN" altLang="en-US" dirty="0"/>
              <a:t>，可学习张量的变化更加明显，进而更容易突出含有重要信息的图像块</a:t>
            </a:r>
          </a:p>
        </p:txBody>
      </p:sp>
      <p:sp>
        <p:nvSpPr>
          <p:cNvPr id="2" name="Rectangle: Rounded Corners 7">
            <a:extLst>
              <a:ext uri="{FF2B5EF4-FFF2-40B4-BE49-F238E27FC236}">
                <a16:creationId xmlns:a16="http://schemas.microsoft.com/office/drawing/2014/main" id="{A871C119-2619-98B2-B79B-C816D2DC06FF}"/>
              </a:ext>
            </a:extLst>
          </p:cNvPr>
          <p:cNvSpPr/>
          <p:nvPr>
            <p:custDataLst>
              <p:tags r:id="rId1"/>
            </p:custDataLst>
          </p:nvPr>
        </p:nvSpPr>
        <p:spPr>
          <a:xfrm>
            <a:off x="3361485" y="3297294"/>
            <a:ext cx="1122025" cy="2502020"/>
          </a:xfrm>
          <a:prstGeom prst="roundRect">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p:sp>
        <p:nvSpPr>
          <p:cNvPr id="8" name="圆角矩形 31"/>
          <p:cNvSpPr/>
          <p:nvPr/>
        </p:nvSpPr>
        <p:spPr>
          <a:xfrm>
            <a:off x="841805" y="2161564"/>
            <a:ext cx="1096119" cy="519394"/>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现状</a:t>
            </a:r>
          </a:p>
        </p:txBody>
      </p:sp>
      <p:sp>
        <p:nvSpPr>
          <p:cNvPr id="11" name="右箭头 30"/>
          <p:cNvSpPr/>
          <p:nvPr/>
        </p:nvSpPr>
        <p:spPr>
          <a:xfrm rot="5400000">
            <a:off x="1116880" y="3086210"/>
            <a:ext cx="545967" cy="291548"/>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13" name="矩形: 圆角 10"/>
          <p:cNvSpPr/>
          <p:nvPr/>
        </p:nvSpPr>
        <p:spPr>
          <a:xfrm>
            <a:off x="2519716" y="2119260"/>
            <a:ext cx="8144469" cy="608721"/>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800" kern="100" dirty="0">
                <a:solidFill>
                  <a:schemeClr val="tx1"/>
                </a:solidFill>
                <a:effectLst/>
                <a:latin typeface="微软雅黑" panose="020B0503020204020204" pitchFamily="34" charset="-122"/>
                <a:ea typeface="微软雅黑" panose="020B0503020204020204" pitchFamily="34" charset="-122"/>
              </a:rPr>
              <a:t>行人重识别网络着重于主要身体部位，而忽视其他次要身体部位。</a:t>
            </a:r>
            <a:endParaRPr kumimoji="1" lang="en-US" altLang="zh-CN" b="1" dirty="0">
              <a:solidFill>
                <a:schemeClr val="tx1"/>
              </a:solidFill>
              <a:latin typeface="微软雅黑" panose="020B0503020204020204" pitchFamily="34" charset="-122"/>
              <a:ea typeface="微软雅黑" panose="020B0503020204020204" pitchFamily="34" charset="-122"/>
            </a:endParaRPr>
          </a:p>
        </p:txBody>
      </p:sp>
      <p:sp>
        <p:nvSpPr>
          <p:cNvPr id="15" name="矩形: 圆角 19"/>
          <p:cNvSpPr/>
          <p:nvPr/>
        </p:nvSpPr>
        <p:spPr>
          <a:xfrm>
            <a:off x="2519716" y="3346497"/>
            <a:ext cx="8144469" cy="1776009"/>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800" kern="100" dirty="0">
                <a:solidFill>
                  <a:schemeClr val="tx1"/>
                </a:solidFill>
                <a:effectLst/>
                <a:latin typeface="微软雅黑" panose="020B0503020204020204" pitchFamily="34" charset="-122"/>
                <a:ea typeface="微软雅黑" panose="020B0503020204020204" pitchFamily="34" charset="-122"/>
              </a:rPr>
              <a:t>基于局部身体部位和姿势的网络，分割不同身体部位并分别进行特征学习</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algn="ctr"/>
            <a:endParaRPr lang="en-MY" altLang="zh-CN" kern="100" dirty="0">
              <a:solidFill>
                <a:schemeClr val="tx1"/>
              </a:solidFill>
              <a:latin typeface="微软雅黑" panose="020B0503020204020204" pitchFamily="34" charset="-122"/>
              <a:ea typeface="微软雅黑" panose="020B0503020204020204" pitchFamily="34" charset="-122"/>
            </a:endParaRPr>
          </a:p>
          <a:p>
            <a:pPr algn="ct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algn="ct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algn="ctr"/>
            <a:r>
              <a:rPr lang="zh-CN" altLang="en-US" sz="1800" kern="100" dirty="0">
                <a:solidFill>
                  <a:schemeClr val="tx1"/>
                </a:solidFill>
                <a:effectLst/>
                <a:latin typeface="微软雅黑" panose="020B0503020204020204" pitchFamily="34" charset="-122"/>
                <a:ea typeface="微软雅黑" panose="020B0503020204020204" pitchFamily="34" charset="-122"/>
              </a:rPr>
              <a:t>需要额外身体姿势信息</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16" name="矩形: 圆角 21"/>
          <p:cNvSpPr/>
          <p:nvPr/>
        </p:nvSpPr>
        <p:spPr>
          <a:xfrm>
            <a:off x="2519716" y="5404455"/>
            <a:ext cx="8144463" cy="608721"/>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kern="100" dirty="0">
                <a:solidFill>
                  <a:schemeClr val="tx1"/>
                </a:solidFill>
                <a:latin typeface="微软雅黑" panose="020B0503020204020204" pitchFamily="34" charset="-122"/>
                <a:ea typeface="微软雅黑" panose="020B0503020204020204" pitchFamily="34" charset="-122"/>
              </a:rPr>
              <a:t>对</a:t>
            </a:r>
            <a:r>
              <a:rPr lang="zh-CN" altLang="en-US" sz="1800" kern="100" dirty="0">
                <a:solidFill>
                  <a:schemeClr val="tx1"/>
                </a:solidFill>
                <a:effectLst/>
                <a:latin typeface="微软雅黑" panose="020B0503020204020204" pitchFamily="34" charset="-122"/>
                <a:ea typeface="微软雅黑" panose="020B0503020204020204" pitchFamily="34" charset="-122"/>
              </a:rPr>
              <a:t>特征图进行部分特征屏蔽，删除相同语义的身体部位，提取局部区域特征</a:t>
            </a:r>
          </a:p>
        </p:txBody>
      </p:sp>
      <p:sp>
        <p:nvSpPr>
          <p:cNvPr id="17" name="文本框 15"/>
          <p:cNvSpPr txBox="1"/>
          <p:nvPr/>
        </p:nvSpPr>
        <p:spPr>
          <a:xfrm>
            <a:off x="841805" y="1149184"/>
            <a:ext cx="5508753" cy="453457"/>
          </a:xfrm>
          <a:prstGeom prst="rect">
            <a:avLst/>
          </a:prstGeom>
          <a:noFill/>
        </p:spPr>
        <p:txBody>
          <a:bodyPr wrap="square" rtlCol="0">
            <a:spAutoFit/>
          </a:bodyPr>
          <a:lstStyle/>
          <a:p>
            <a:pPr>
              <a:lnSpc>
                <a:spcPct val="130000"/>
              </a:lnSpc>
              <a:spcBef>
                <a:spcPts val="600"/>
              </a:spcBef>
            </a:pPr>
            <a:r>
              <a:rPr lang="zh-CN" altLang="en-US" sz="2000" b="1" kern="100" dirty="0">
                <a:effectLst/>
                <a:latin typeface="微软雅黑" panose="020B0503020204020204" pitchFamily="34" charset="-122"/>
                <a:ea typeface="微软雅黑" panose="020B0503020204020204" pitchFamily="34" charset="-122"/>
              </a:rPr>
              <a:t>输出特征批次方块</a:t>
            </a:r>
            <a:r>
              <a:rPr lang="zh-CN" altLang="en-US" sz="2000" b="1" kern="100" dirty="0">
                <a:latin typeface="微软雅黑" panose="020B0503020204020204" pitchFamily="34" charset="-122"/>
                <a:ea typeface="微软雅黑" panose="020B0503020204020204" pitchFamily="34" charset="-122"/>
              </a:rPr>
              <a:t>随机屏蔽</a:t>
            </a:r>
            <a:r>
              <a:rPr lang="zh-CN" altLang="en-US" sz="2000" b="1" kern="100" dirty="0">
                <a:effectLst/>
                <a:latin typeface="微软雅黑" panose="020B0503020204020204" pitchFamily="34" charset="-122"/>
                <a:ea typeface="微软雅黑" panose="020B0503020204020204" pitchFamily="34" charset="-122"/>
              </a:rPr>
              <a:t>模块</a:t>
            </a:r>
            <a:r>
              <a:rPr lang="zh-CN" altLang="en-US" sz="2000" b="1" kern="100" dirty="0">
                <a:solidFill>
                  <a:srgbClr val="000000">
                    <a:lumMod val="75000"/>
                    <a:lumOff val="25000"/>
                  </a:srgbClr>
                </a:solidFill>
                <a:effectLst/>
                <a:latin typeface="微软雅黑" panose="020B0503020204020204" pitchFamily="34" charset="-122"/>
                <a:ea typeface="微软雅黑" panose="020B0503020204020204" pitchFamily="34" charset="-122"/>
              </a:rPr>
              <a:t>   </a:t>
            </a:r>
            <a:r>
              <a:rPr lang="zh-CN" altLang="en-US" sz="2000" b="1" kern="100" dirty="0">
                <a:effectLst/>
                <a:latin typeface="微软雅黑" panose="020B0503020204020204" pitchFamily="34" charset="-122"/>
                <a:ea typeface="微软雅黑" panose="020B0503020204020204" pitchFamily="34" charset="-122"/>
              </a:rPr>
              <a:t>研究动机</a:t>
            </a:r>
            <a:endParaRPr lang="zh-CN" altLang="en-US" sz="20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8" name="圆角矩形 31"/>
          <p:cNvSpPr/>
          <p:nvPr/>
        </p:nvSpPr>
        <p:spPr>
          <a:xfrm>
            <a:off x="645160" y="3782695"/>
            <a:ext cx="1490345" cy="519430"/>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现有思路</a:t>
            </a:r>
          </a:p>
        </p:txBody>
      </p:sp>
      <p:sp>
        <p:nvSpPr>
          <p:cNvPr id="19" name="圆角矩形 31"/>
          <p:cNvSpPr/>
          <p:nvPr/>
        </p:nvSpPr>
        <p:spPr>
          <a:xfrm>
            <a:off x="645160" y="5404485"/>
            <a:ext cx="1490345" cy="608965"/>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改进思路</a:t>
            </a:r>
          </a:p>
        </p:txBody>
      </p:sp>
      <p:sp>
        <p:nvSpPr>
          <p:cNvPr id="20" name="右箭头 30"/>
          <p:cNvSpPr/>
          <p:nvPr/>
        </p:nvSpPr>
        <p:spPr>
          <a:xfrm rot="5400000">
            <a:off x="1116880" y="4707655"/>
            <a:ext cx="545967" cy="291548"/>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2" name="右箭头 30"/>
          <p:cNvSpPr/>
          <p:nvPr/>
        </p:nvSpPr>
        <p:spPr>
          <a:xfrm rot="5400000">
            <a:off x="6318964" y="4088727"/>
            <a:ext cx="545967" cy="291548"/>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p:grpSp>
        <p:nvGrpSpPr>
          <p:cNvPr id="15" name="Group 14"/>
          <p:cNvGrpSpPr/>
          <p:nvPr/>
        </p:nvGrpSpPr>
        <p:grpSpPr>
          <a:xfrm>
            <a:off x="5372827" y="3571797"/>
            <a:ext cx="5011171" cy="3028968"/>
            <a:chOff x="5372827" y="3571797"/>
            <a:chExt cx="5011171" cy="3028968"/>
          </a:xfrm>
        </p:grpSpPr>
        <mc:AlternateContent xmlns:mc="http://schemas.openxmlformats.org/markup-compatibility/2006" xmlns:a14="http://schemas.microsoft.com/office/drawing/2010/main">
          <mc:Choice Requires="a14">
            <p:sp>
              <p:nvSpPr>
                <p:cNvPr id="48" name="矩形: 圆角 10"/>
                <p:cNvSpPr/>
                <p:nvPr/>
              </p:nvSpPr>
              <p:spPr>
                <a:xfrm>
                  <a:off x="5372827" y="3571797"/>
                  <a:ext cx="5011171" cy="3028968"/>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dirty="0">
                      <a:solidFill>
                        <a:schemeClr val="tx1"/>
                      </a:solidFill>
                      <a:latin typeface="微软雅黑" panose="020B0503020204020204" pitchFamily="34" charset="-122"/>
                      <a:ea typeface="微软雅黑" panose="020B0503020204020204" pitchFamily="34" charset="-122"/>
                    </a:rPr>
                    <a:t>特征图掩膜纵向起点</a:t>
                  </a:r>
                  <a:endParaRPr lang="en-MY" altLang="zh-CN" sz="1600" i="1" dirty="0">
                    <a:solidFill>
                      <a:schemeClr val="tx1"/>
                    </a:solidFill>
                    <a:latin typeface="微软雅黑" panose="020B0503020204020204" pitchFamily="34" charset="-122"/>
                    <a:ea typeface="微软雅黑" panose="020B0503020204020204" pitchFamily="34" charset="-122"/>
                    <a:cs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Cambria Math" panose="02040503050406030204" pitchFamily="18" charset="0"/>
                              </a:rPr>
                            </m:ctrlPr>
                          </m:sSubPr>
                          <m:e>
                            <m:r>
                              <a:rPr lang="en-MY" altLang="zh-CN" sz="1600" b="0" i="1" smtClean="0">
                                <a:solidFill>
                                  <a:schemeClr val="tx1"/>
                                </a:solidFill>
                                <a:latin typeface="Cambria Math" panose="02040503050406030204" pitchFamily="18" charset="0"/>
                                <a:cs typeface="Cambria Math" panose="02040503050406030204" pitchFamily="18" charset="0"/>
                              </a:rPr>
                              <m:t>𝑚𝑎𝑠𝑘</m:t>
                            </m:r>
                          </m:e>
                          <m:sub>
                            <m:r>
                              <a:rPr lang="en-MY" altLang="zh-CN" sz="1600" b="0" i="1" smtClean="0">
                                <a:solidFill>
                                  <a:schemeClr val="tx1"/>
                                </a:solidFill>
                                <a:latin typeface="Cambria Math" panose="02040503050406030204" pitchFamily="18" charset="0"/>
                                <a:cs typeface="Cambria Math" panose="02040503050406030204" pitchFamily="18" charset="0"/>
                              </a:rPr>
                              <m:t>𝑠𝑡𝑎𝑟𝑡</m:t>
                            </m:r>
                          </m:sub>
                        </m:sSub>
                        <m:r>
                          <a:rPr lang="en-MY" altLang="zh-CN" sz="1600" b="0" i="1" smtClean="0">
                            <a:solidFill>
                              <a:schemeClr val="tx1"/>
                            </a:solidFill>
                            <a:latin typeface="Cambria Math" panose="02040503050406030204" pitchFamily="18" charset="0"/>
                            <a:cs typeface="Cambria Math" panose="02040503050406030204" pitchFamily="18" charset="0"/>
                          </a:rPr>
                          <m:t>=</m:t>
                        </m:r>
                        <m:r>
                          <a:rPr lang="en-MY" altLang="zh-CN" sz="1600" b="0" i="1" smtClean="0">
                            <a:solidFill>
                              <a:schemeClr val="tx1"/>
                            </a:solidFill>
                            <a:latin typeface="Cambria Math" panose="02040503050406030204" pitchFamily="18" charset="0"/>
                            <a:cs typeface="Cambria Math" panose="02040503050406030204" pitchFamily="18" charset="0"/>
                          </a:rPr>
                          <m:t>𝑟𝑎𝑛𝑑𝑜𝑚</m:t>
                        </m:r>
                        <m:r>
                          <a:rPr lang="en-MY" altLang="zh-CN" sz="1600" b="0" i="1" smtClean="0">
                            <a:solidFill>
                              <a:schemeClr val="tx1"/>
                            </a:solidFill>
                            <a:latin typeface="Cambria Math" panose="02040503050406030204" pitchFamily="18" charset="0"/>
                            <a:cs typeface="Cambria Math" panose="02040503050406030204" pitchFamily="18" charset="0"/>
                          </a:rPr>
                          <m:t>(0,</m:t>
                        </m:r>
                        <m:sSub>
                          <m:sSubPr>
                            <m:ctrlPr>
                              <a:rPr lang="en-US" altLang="zh-CN" sz="1600" i="1">
                                <a:solidFill>
                                  <a:schemeClr val="tx1"/>
                                </a:solidFill>
                                <a:latin typeface="Cambria Math" panose="02040503050406030204" pitchFamily="18" charset="0"/>
                                <a:cs typeface="Cambria Math" panose="02040503050406030204" pitchFamily="18" charset="0"/>
                              </a:rPr>
                            </m:ctrlPr>
                          </m:sSubPr>
                          <m:e>
                            <m:r>
                              <a:rPr lang="en-US" altLang="zh-CN" sz="1600" i="1">
                                <a:solidFill>
                                  <a:schemeClr val="tx1"/>
                                </a:solidFill>
                                <a:latin typeface="Cambria Math" panose="02040503050406030204" pitchFamily="18" charset="0"/>
                                <a:cs typeface="Cambria Math" panose="02040503050406030204" pitchFamily="18" charset="0"/>
                              </a:rPr>
                              <m:t>𝑝𝑎𝑡𝑐h</m:t>
                            </m:r>
                          </m:e>
                          <m:sub>
                            <m:r>
                              <a:rPr lang="en-US" altLang="zh-CN" sz="1600" i="1">
                                <a:solidFill>
                                  <a:schemeClr val="tx1"/>
                                </a:solidFill>
                                <a:latin typeface="Cambria Math" panose="02040503050406030204" pitchFamily="18" charset="0"/>
                                <a:cs typeface="Cambria Math" panose="02040503050406030204" pitchFamily="18" charset="0"/>
                              </a:rPr>
                              <m:t>𝑦</m:t>
                            </m:r>
                          </m:sub>
                        </m:sSub>
                        <m:r>
                          <a:rPr lang="en-MY" altLang="zh-CN" sz="1600" b="0" i="1" smtClean="0">
                            <a:solidFill>
                              <a:schemeClr val="tx1"/>
                            </a:solidFill>
                            <a:latin typeface="Cambria Math" panose="02040503050406030204" pitchFamily="18" charset="0"/>
                            <a:cs typeface="Cambria Math" panose="02040503050406030204" pitchFamily="18" charset="0"/>
                          </a:rPr>
                          <m:t>−</m:t>
                        </m:r>
                        <m:sSub>
                          <m:sSubPr>
                            <m:ctrlPr>
                              <a:rPr lang="en-US" altLang="zh-CN" sz="1600" i="1">
                                <a:solidFill>
                                  <a:schemeClr val="tx1"/>
                                </a:solidFill>
                                <a:latin typeface="Cambria Math" panose="02040503050406030204" pitchFamily="18" charset="0"/>
                                <a:cs typeface="Cambria Math" panose="02040503050406030204" pitchFamily="18" charset="0"/>
                              </a:rPr>
                            </m:ctrlPr>
                          </m:sSubPr>
                          <m:e>
                            <m:r>
                              <a:rPr lang="en-MY" altLang="zh-CN" sz="1600" i="1">
                                <a:solidFill>
                                  <a:schemeClr val="tx1"/>
                                </a:solidFill>
                                <a:latin typeface="Cambria Math" panose="02040503050406030204" pitchFamily="18" charset="0"/>
                                <a:cs typeface="Cambria Math" panose="02040503050406030204" pitchFamily="18" charset="0"/>
                              </a:rPr>
                              <m:t>𝑚𝑎𝑠𝑘</m:t>
                            </m:r>
                          </m:e>
                          <m:sub>
                            <m:r>
                              <a:rPr lang="en-US" altLang="zh-CN" sz="1600" i="1">
                                <a:solidFill>
                                  <a:schemeClr val="tx1"/>
                                </a:solidFill>
                                <a:latin typeface="Cambria Math" panose="02040503050406030204" pitchFamily="18" charset="0"/>
                                <a:cs typeface="Cambria Math" panose="02040503050406030204" pitchFamily="18" charset="0"/>
                              </a:rPr>
                              <m:t>𝑦</m:t>
                            </m:r>
                          </m:sub>
                        </m:sSub>
                        <m:r>
                          <a:rPr lang="en-MY" altLang="zh-CN" sz="1600" b="0" i="1" smtClean="0">
                            <a:solidFill>
                              <a:schemeClr val="tx1"/>
                            </a:solidFill>
                            <a:latin typeface="Cambria Math" panose="02040503050406030204" pitchFamily="18" charset="0"/>
                            <a:cs typeface="Cambria Math" panose="02040503050406030204" pitchFamily="18" charset="0"/>
                          </a:rPr>
                          <m:t>−1)</m:t>
                        </m:r>
                        <m:r>
                          <a:rPr lang="en-US" altLang="zh-CN" sz="1600" i="1">
                            <a:solidFill>
                              <a:schemeClr val="tx1"/>
                            </a:solidFill>
                            <a:latin typeface="Cambria Math" panose="02040503050406030204" pitchFamily="18" charset="0"/>
                            <a:cs typeface="Cambria Math" panose="02040503050406030204" pitchFamily="18" charset="0"/>
                          </a:rPr>
                          <m:t> </m:t>
                        </m:r>
                      </m:oMath>
                    </m:oMathPara>
                  </a14:m>
                  <a:endParaRPr lang="en-US" altLang="zh-CN" sz="1600" dirty="0">
                    <a:solidFill>
                      <a:schemeClr val="tx1"/>
                    </a:solidFill>
                  </a:endParaRPr>
                </a:p>
                <a:p>
                  <a:pPr algn="ctr"/>
                  <a:endParaRPr lang="en-US" altLang="zh-CN" sz="1600" dirty="0">
                    <a:solidFill>
                      <a:schemeClr val="tx1"/>
                    </a:solidFill>
                  </a:endParaRPr>
                </a:p>
                <a:p>
                  <a:pPr algn="ctr"/>
                  <a:endParaRPr lang="en-US" altLang="zh-CN" sz="1600" dirty="0">
                    <a:solidFill>
                      <a:schemeClr val="tx1"/>
                    </a:solidFill>
                  </a:endParaRPr>
                </a:p>
                <a:p>
                  <a:pPr algn="ctr"/>
                  <a:endParaRPr lang="en-US" altLang="zh-CN" sz="1600" dirty="0">
                    <a:solidFill>
                      <a:schemeClr val="tx1"/>
                    </a:solidFill>
                  </a:endParaRPr>
                </a:p>
                <a:p>
                  <a:pPr algn="ctr"/>
                  <a:endParaRPr lang="en-US" altLang="zh-CN" sz="1600" dirty="0">
                    <a:solidFill>
                      <a:schemeClr val="tx1"/>
                    </a:solidFill>
                  </a:endParaRPr>
                </a:p>
                <a:p>
                  <a:pPr algn="ctr"/>
                  <a:endParaRPr lang="en-US" altLang="zh-CN" sz="1600" dirty="0">
                    <a:solidFill>
                      <a:schemeClr val="tx1"/>
                    </a:solidFill>
                  </a:endParaRPr>
                </a:p>
                <a:p>
                  <a:pPr algn="ctr"/>
                  <a:endParaRPr lang="en-US" altLang="zh-CN" sz="1600" dirty="0">
                    <a:solidFill>
                      <a:schemeClr val="tx1"/>
                    </a:solidFill>
                  </a:endParaRPr>
                </a:p>
                <a:p>
                  <a:pPr algn="ctr"/>
                  <a:endParaRPr lang="en-US" altLang="zh-CN" sz="1600" dirty="0">
                    <a:solidFill>
                      <a:schemeClr val="tx1"/>
                    </a:solidFill>
                  </a:endParaRPr>
                </a:p>
                <a:p>
                  <a:pPr algn="ctr"/>
                  <a:endParaRPr lang="en-US" altLang="zh-CN" sz="1600" kern="100" dirty="0">
                    <a:solidFill>
                      <a:schemeClr val="tx1"/>
                    </a:solidFill>
                    <a:effectLst/>
                    <a:latin typeface="Times New Roman" panose="02020603050405020304" pitchFamily="18" charset="0"/>
                    <a:ea typeface="宋体" panose="02010600030101010101" pitchFamily="2" charset="-122"/>
                  </a:endParaRPr>
                </a:p>
                <a:p>
                  <a:pPr algn="ctr"/>
                  <a:r>
                    <a:rPr lang="zh-CN" altLang="en-US" sz="1600" kern="100" dirty="0">
                      <a:solidFill>
                        <a:schemeClr val="tx1"/>
                      </a:solidFill>
                      <a:effectLst/>
                      <a:latin typeface="微软雅黑" panose="020B0503020204020204" pitchFamily="34" charset="-122"/>
                      <a:ea typeface="微软雅黑" panose="020B0503020204020204" pitchFamily="34" charset="-122"/>
                    </a:rPr>
                    <a:t>不屏蔽</a:t>
                  </a:r>
                  <a:r>
                    <a:rPr lang="en-US" altLang="zh-CN" sz="1600" kern="1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r>
                    <a:rPr lang="en-US" altLang="zh-CN" sz="1600" kern="100" dirty="0" err="1">
                      <a:solidFill>
                        <a:schemeClr val="tx1"/>
                      </a:solidFill>
                      <a:latin typeface="Arial" panose="020B0604020202020204" pitchFamily="34" charset="0"/>
                      <a:ea typeface="微软雅黑" panose="020B0503020204020204" pitchFamily="34" charset="-122"/>
                      <a:cs typeface="Arial" panose="020B0604020202020204" pitchFamily="34" charset="0"/>
                    </a:rPr>
                    <a:t>cls</a:t>
                  </a:r>
                  <a:r>
                    <a:rPr lang="en-US" altLang="zh-CN" sz="1600" kern="1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r>
                    <a:rPr lang="zh-CN" altLang="en-US" sz="1600" kern="100" dirty="0">
                      <a:solidFill>
                        <a:schemeClr val="tx1"/>
                      </a:solidFill>
                      <a:latin typeface="微软雅黑" panose="020B0503020204020204" pitchFamily="34" charset="-122"/>
                      <a:ea typeface="微软雅黑" panose="020B0503020204020204" pitchFamily="34" charset="-122"/>
                    </a:rPr>
                    <a:t>嵌入令牌，保留</a:t>
                  </a:r>
                  <a:r>
                    <a:rPr lang="zh-CN" altLang="en-US" sz="1600" kern="100" dirty="0">
                      <a:solidFill>
                        <a:schemeClr val="tx1"/>
                      </a:solidFill>
                      <a:effectLst/>
                      <a:latin typeface="微软雅黑" panose="020B0503020204020204" pitchFamily="34" charset="-122"/>
                      <a:ea typeface="微软雅黑" panose="020B0503020204020204" pitchFamily="34" charset="-122"/>
                    </a:rPr>
                    <a:t>全局特征</a:t>
                  </a:r>
                  <a:endParaRPr lang="en-MY" altLang="zh-CN" sz="1600" kern="100" dirty="0">
                    <a:solidFill>
                      <a:schemeClr val="tx1"/>
                    </a:solidFill>
                    <a:effectLst/>
                    <a:latin typeface="微软雅黑" panose="020B0503020204020204" pitchFamily="34" charset="-122"/>
                    <a:ea typeface="微软雅黑" panose="020B0503020204020204" pitchFamily="34" charset="-122"/>
                  </a:endParaRPr>
                </a:p>
              </p:txBody>
            </p:sp>
          </mc:Choice>
          <mc:Fallback xmlns="">
            <p:sp>
              <p:nvSpPr>
                <p:cNvPr id="48" name="矩形: 圆角 10"/>
                <p:cNvSpPr>
                  <a:spLocks noRot="1" noChangeAspect="1" noMove="1" noResize="1" noEditPoints="1" noAdjustHandles="1" noChangeArrowheads="1" noChangeShapeType="1" noTextEdit="1"/>
                </p:cNvSpPr>
                <p:nvPr/>
              </p:nvSpPr>
              <p:spPr>
                <a:xfrm>
                  <a:off x="5372827" y="3571797"/>
                  <a:ext cx="5011171" cy="3028968"/>
                </a:xfrm>
                <a:prstGeom prst="roundRect">
                  <a:avLst/>
                </a:prstGeom>
                <a:blipFill rotWithShape="1">
                  <a:blip r:embed="rId3"/>
                </a:blip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nvGrpSpPr>
            <p:cNvPr id="10252" name="Group 10251"/>
            <p:cNvGrpSpPr/>
            <p:nvPr/>
          </p:nvGrpSpPr>
          <p:grpSpPr>
            <a:xfrm>
              <a:off x="5891487" y="4326277"/>
              <a:ext cx="4096568" cy="1706880"/>
              <a:chOff x="6371335" y="2716450"/>
              <a:chExt cx="3911419" cy="1706880"/>
            </a:xfrm>
          </p:grpSpPr>
          <p:grpSp>
            <p:nvGrpSpPr>
              <p:cNvPr id="6" name="组合 60"/>
              <p:cNvGrpSpPr/>
              <p:nvPr/>
            </p:nvGrpSpPr>
            <p:grpSpPr>
              <a:xfrm>
                <a:off x="7631649" y="2716450"/>
                <a:ext cx="509905" cy="1706880"/>
                <a:chOff x="10606" y="2964"/>
                <a:chExt cx="803" cy="2688"/>
              </a:xfrm>
              <a:solidFill>
                <a:schemeClr val="bg2">
                  <a:lumMod val="95000"/>
                </a:schemeClr>
              </a:solidFill>
            </p:grpSpPr>
            <p:pic>
              <p:nvPicPr>
                <p:cNvPr id="11" name="图片 61" descr="image_part_001"/>
                <p:cNvPicPr>
                  <a:picLocks noChangeAspect="1"/>
                </p:cNvPicPr>
                <p:nvPr/>
              </p:nvPicPr>
              <p:blipFill>
                <a:blip r:embed="rId4"/>
                <a:stretch>
                  <a:fillRect/>
                </a:stretch>
              </p:blipFill>
              <p:spPr>
                <a:xfrm>
                  <a:off x="10606" y="2964"/>
                  <a:ext cx="372" cy="408"/>
                </a:xfrm>
                <a:prstGeom prst="rect">
                  <a:avLst/>
                </a:prstGeom>
                <a:grpFill/>
              </p:spPr>
            </p:pic>
            <p:pic>
              <p:nvPicPr>
                <p:cNvPr id="12" name="图片 62" descr="image_part_002"/>
                <p:cNvPicPr>
                  <a:picLocks noChangeAspect="1"/>
                </p:cNvPicPr>
                <p:nvPr/>
              </p:nvPicPr>
              <p:blipFill>
                <a:blip r:embed="rId5"/>
                <a:stretch>
                  <a:fillRect/>
                </a:stretch>
              </p:blipFill>
              <p:spPr>
                <a:xfrm>
                  <a:off x="11049" y="2964"/>
                  <a:ext cx="360" cy="408"/>
                </a:xfrm>
                <a:prstGeom prst="rect">
                  <a:avLst/>
                </a:prstGeom>
                <a:grpFill/>
              </p:spPr>
            </p:pic>
            <p:pic>
              <p:nvPicPr>
                <p:cNvPr id="18" name="图片 63" descr="image_part_003"/>
                <p:cNvPicPr>
                  <a:picLocks noChangeAspect="1"/>
                </p:cNvPicPr>
                <p:nvPr/>
              </p:nvPicPr>
              <p:blipFill>
                <a:blip r:embed="rId6"/>
                <a:stretch>
                  <a:fillRect/>
                </a:stretch>
              </p:blipFill>
              <p:spPr>
                <a:xfrm>
                  <a:off x="10606" y="3420"/>
                  <a:ext cx="372" cy="408"/>
                </a:xfrm>
                <a:prstGeom prst="rect">
                  <a:avLst/>
                </a:prstGeom>
                <a:grpFill/>
              </p:spPr>
            </p:pic>
            <p:pic>
              <p:nvPicPr>
                <p:cNvPr id="19" name="图片 64" descr="image_part_004"/>
                <p:cNvPicPr>
                  <a:picLocks noChangeAspect="1"/>
                </p:cNvPicPr>
                <p:nvPr/>
              </p:nvPicPr>
              <p:blipFill>
                <a:blip r:embed="rId7"/>
                <a:stretch>
                  <a:fillRect/>
                </a:stretch>
              </p:blipFill>
              <p:spPr>
                <a:xfrm>
                  <a:off x="11049" y="3420"/>
                  <a:ext cx="360" cy="408"/>
                </a:xfrm>
                <a:prstGeom prst="rect">
                  <a:avLst/>
                </a:prstGeom>
                <a:grpFill/>
              </p:spPr>
            </p:pic>
            <p:pic>
              <p:nvPicPr>
                <p:cNvPr id="20" name="图片 65" descr="image_part_005"/>
                <p:cNvPicPr>
                  <a:picLocks noChangeAspect="1"/>
                </p:cNvPicPr>
                <p:nvPr/>
              </p:nvPicPr>
              <p:blipFill>
                <a:blip r:embed="rId8"/>
                <a:stretch>
                  <a:fillRect/>
                </a:stretch>
              </p:blipFill>
              <p:spPr>
                <a:xfrm>
                  <a:off x="10606" y="3876"/>
                  <a:ext cx="372" cy="408"/>
                </a:xfrm>
                <a:prstGeom prst="rect">
                  <a:avLst/>
                </a:prstGeom>
                <a:grpFill/>
              </p:spPr>
            </p:pic>
            <p:pic>
              <p:nvPicPr>
                <p:cNvPr id="21" name="图片 66" descr="image_part_006"/>
                <p:cNvPicPr>
                  <a:picLocks noChangeAspect="1"/>
                </p:cNvPicPr>
                <p:nvPr/>
              </p:nvPicPr>
              <p:blipFill>
                <a:blip r:embed="rId9"/>
                <a:stretch>
                  <a:fillRect/>
                </a:stretch>
              </p:blipFill>
              <p:spPr>
                <a:xfrm>
                  <a:off x="11049" y="3876"/>
                  <a:ext cx="360" cy="408"/>
                </a:xfrm>
                <a:prstGeom prst="rect">
                  <a:avLst/>
                </a:prstGeom>
                <a:grpFill/>
              </p:spPr>
            </p:pic>
            <p:pic>
              <p:nvPicPr>
                <p:cNvPr id="22" name="图片 67" descr="image_part_007"/>
                <p:cNvPicPr>
                  <a:picLocks noChangeAspect="1"/>
                </p:cNvPicPr>
                <p:nvPr/>
              </p:nvPicPr>
              <p:blipFill>
                <a:blip r:embed="rId10"/>
                <a:stretch>
                  <a:fillRect/>
                </a:stretch>
              </p:blipFill>
              <p:spPr>
                <a:xfrm>
                  <a:off x="10606" y="4332"/>
                  <a:ext cx="372" cy="408"/>
                </a:xfrm>
                <a:prstGeom prst="rect">
                  <a:avLst/>
                </a:prstGeom>
                <a:grpFill/>
              </p:spPr>
            </p:pic>
            <p:pic>
              <p:nvPicPr>
                <p:cNvPr id="23" name="图片 68" descr="image_part_008"/>
                <p:cNvPicPr>
                  <a:picLocks noChangeAspect="1"/>
                </p:cNvPicPr>
                <p:nvPr/>
              </p:nvPicPr>
              <p:blipFill>
                <a:blip r:embed="rId11"/>
                <a:stretch>
                  <a:fillRect/>
                </a:stretch>
              </p:blipFill>
              <p:spPr>
                <a:xfrm>
                  <a:off x="11049" y="4332"/>
                  <a:ext cx="360" cy="408"/>
                </a:xfrm>
                <a:prstGeom prst="rect">
                  <a:avLst/>
                </a:prstGeom>
                <a:grpFill/>
              </p:spPr>
            </p:pic>
            <p:pic>
              <p:nvPicPr>
                <p:cNvPr id="24" name="图片 69" descr="image_part_009"/>
                <p:cNvPicPr>
                  <a:picLocks noChangeAspect="1"/>
                </p:cNvPicPr>
                <p:nvPr/>
              </p:nvPicPr>
              <p:blipFill>
                <a:blip r:embed="rId12"/>
                <a:stretch>
                  <a:fillRect/>
                </a:stretch>
              </p:blipFill>
              <p:spPr>
                <a:xfrm>
                  <a:off x="10606" y="4788"/>
                  <a:ext cx="372" cy="408"/>
                </a:xfrm>
                <a:prstGeom prst="rect">
                  <a:avLst/>
                </a:prstGeom>
                <a:grpFill/>
              </p:spPr>
            </p:pic>
            <p:pic>
              <p:nvPicPr>
                <p:cNvPr id="25" name="图片 70" descr="image_part_010"/>
                <p:cNvPicPr>
                  <a:picLocks noChangeAspect="1"/>
                </p:cNvPicPr>
                <p:nvPr/>
              </p:nvPicPr>
              <p:blipFill>
                <a:blip r:embed="rId13"/>
                <a:stretch>
                  <a:fillRect/>
                </a:stretch>
              </p:blipFill>
              <p:spPr>
                <a:xfrm>
                  <a:off x="11049" y="4788"/>
                  <a:ext cx="360" cy="408"/>
                </a:xfrm>
                <a:prstGeom prst="rect">
                  <a:avLst/>
                </a:prstGeom>
                <a:grpFill/>
              </p:spPr>
            </p:pic>
            <p:pic>
              <p:nvPicPr>
                <p:cNvPr id="26" name="图片 71" descr="image_part_011"/>
                <p:cNvPicPr>
                  <a:picLocks noChangeAspect="1"/>
                </p:cNvPicPr>
                <p:nvPr/>
              </p:nvPicPr>
              <p:blipFill>
                <a:blip r:embed="rId14"/>
                <a:stretch>
                  <a:fillRect/>
                </a:stretch>
              </p:blipFill>
              <p:spPr>
                <a:xfrm>
                  <a:off x="10606" y="5244"/>
                  <a:ext cx="372" cy="408"/>
                </a:xfrm>
                <a:prstGeom prst="rect">
                  <a:avLst/>
                </a:prstGeom>
                <a:grpFill/>
              </p:spPr>
            </p:pic>
            <p:pic>
              <p:nvPicPr>
                <p:cNvPr id="27" name="图片 72" descr="image_part_012"/>
                <p:cNvPicPr>
                  <a:picLocks noChangeAspect="1"/>
                </p:cNvPicPr>
                <p:nvPr/>
              </p:nvPicPr>
              <p:blipFill>
                <a:blip r:embed="rId15"/>
                <a:stretch>
                  <a:fillRect/>
                </a:stretch>
              </p:blipFill>
              <p:spPr>
                <a:xfrm>
                  <a:off x="11049" y="5244"/>
                  <a:ext cx="360" cy="408"/>
                </a:xfrm>
                <a:prstGeom prst="rect">
                  <a:avLst/>
                </a:prstGeom>
                <a:grpFill/>
              </p:spPr>
            </p:pic>
          </p:grpSp>
          <p:cxnSp>
            <p:nvCxnSpPr>
              <p:cNvPr id="10247" name="Straight Arrow Connector 10246"/>
              <p:cNvCxnSpPr/>
              <p:nvPr/>
            </p:nvCxnSpPr>
            <p:spPr>
              <a:xfrm>
                <a:off x="7308714" y="3455590"/>
                <a:ext cx="262647" cy="0"/>
              </a:xfrm>
              <a:prstGeom prst="straightConnector1">
                <a:avLst/>
              </a:prstGeom>
              <a:ln w="28575">
                <a:solidFill>
                  <a:srgbClr val="CBB38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49" name="文本框 24"/>
                  <p:cNvSpPr txBox="1"/>
                  <p:nvPr/>
                </p:nvSpPr>
                <p:spPr>
                  <a:xfrm>
                    <a:off x="6371335" y="3169006"/>
                    <a:ext cx="95893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sSub>
                          <m:sSubPr>
                            <m:ctrlPr>
                              <a:rPr lang="en-US" altLang="zh-CN" sz="1400" i="1" smtClean="0">
                                <a:latin typeface="Cambria Math" panose="02040503050406030204" pitchFamily="18" charset="0"/>
                                <a:cs typeface="Cambria Math" panose="02040503050406030204" pitchFamily="18" charset="0"/>
                              </a:rPr>
                            </m:ctrlPr>
                          </m:sSubPr>
                          <m:e>
                            <m:r>
                              <a:rPr lang="en-MY" altLang="zh-CN" sz="1400" b="0" i="1" smtClean="0">
                                <a:latin typeface="Cambria Math" panose="02040503050406030204" pitchFamily="18" charset="0"/>
                                <a:cs typeface="Cambria Math" panose="02040503050406030204" pitchFamily="18" charset="0"/>
                              </a:rPr>
                              <m:t>𝑚𝑎𝑠𝑘</m:t>
                            </m:r>
                          </m:e>
                          <m:sub>
                            <m:r>
                              <a:rPr lang="en-MY" altLang="zh-CN" sz="1400" b="0" i="1" smtClean="0">
                                <a:latin typeface="Cambria Math" panose="02040503050406030204" pitchFamily="18" charset="0"/>
                                <a:cs typeface="Cambria Math" panose="02040503050406030204" pitchFamily="18" charset="0"/>
                              </a:rPr>
                              <m:t>𝑠𝑡𝑎𝑟𝑡</m:t>
                            </m:r>
                          </m:sub>
                        </m:sSub>
                      </m:oMath>
                    </a14:m>
                    <a:r>
                      <a:rPr kumimoji="1" lang="en-US" altLang="zh-CN" sz="1400" b="1" dirty="0">
                        <a:ea typeface="Cambria Math" panose="02040503050406030204" pitchFamily="18" charset="0"/>
                      </a:rPr>
                      <a:t> </a:t>
                    </a:r>
                    <a14:m>
                      <m:oMath xmlns:m="http://schemas.openxmlformats.org/officeDocument/2006/math">
                        <m:r>
                          <a:rPr kumimoji="1" lang="en-US" altLang="zh-CN" sz="1400" b="1" i="1" dirty="0">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cs typeface="Cambria Math" panose="02040503050406030204" pitchFamily="18" charset="0"/>
                              </a:rPr>
                            </m:ctrlPr>
                          </m:sSubPr>
                          <m:e>
                            <m:r>
                              <a:rPr lang="en-MY" altLang="zh-CN" sz="1400" i="1">
                                <a:latin typeface="Cambria Math" panose="02040503050406030204" pitchFamily="18" charset="0"/>
                                <a:cs typeface="Cambria Math" panose="02040503050406030204" pitchFamily="18" charset="0"/>
                              </a:rPr>
                              <m:t>𝑝𝑎𝑡𝑐h</m:t>
                            </m:r>
                          </m:e>
                          <m:sub>
                            <m:r>
                              <a:rPr lang="en-MY" altLang="zh-CN" sz="1400" i="1">
                                <a:latin typeface="Cambria Math" panose="02040503050406030204" pitchFamily="18" charset="0"/>
                                <a:cs typeface="Cambria Math" panose="02040503050406030204" pitchFamily="18" charset="0"/>
                              </a:rPr>
                              <m:t>𝑥</m:t>
                            </m:r>
                          </m:sub>
                        </m:sSub>
                      </m:oMath>
                    </a14:m>
                    <a:endParaRPr lang="en-US" altLang="zh-CN" sz="1400" dirty="0"/>
                  </a:p>
                </p:txBody>
              </p:sp>
            </mc:Choice>
            <mc:Fallback xmlns="">
              <p:sp>
                <p:nvSpPr>
                  <p:cNvPr id="10249" name="文本框 24"/>
                  <p:cNvSpPr txBox="1">
                    <a:spLocks noRot="1" noChangeAspect="1" noMove="1" noResize="1" noEditPoints="1" noAdjustHandles="1" noChangeArrowheads="1" noChangeShapeType="1" noTextEdit="1"/>
                  </p:cNvSpPr>
                  <p:nvPr/>
                </p:nvSpPr>
                <p:spPr>
                  <a:xfrm>
                    <a:off x="6371335" y="3169006"/>
                    <a:ext cx="958935" cy="523220"/>
                  </a:xfrm>
                  <a:prstGeom prst="rect">
                    <a:avLst/>
                  </a:prstGeom>
                  <a:blipFill rotWithShape="1">
                    <a:blip r:embed="rId16"/>
                  </a:blipFill>
                </p:spPr>
                <p:txBody>
                  <a:bodyPr/>
                  <a:lstStyle/>
                  <a:p>
                    <a:r>
                      <a:rPr lang="zh-CN" altLang="en-US">
                        <a:noFill/>
                      </a:rPr>
                      <a:t> </a:t>
                    </a:r>
                  </a:p>
                </p:txBody>
              </p:sp>
            </mc:Fallback>
          </mc:AlternateContent>
          <p:cxnSp>
            <p:nvCxnSpPr>
              <p:cNvPr id="10250" name="Straight Arrow Connector 10249"/>
              <p:cNvCxnSpPr/>
              <p:nvPr/>
            </p:nvCxnSpPr>
            <p:spPr>
              <a:xfrm rot="10800000">
                <a:off x="8201842" y="4004230"/>
                <a:ext cx="262647" cy="0"/>
              </a:xfrm>
              <a:prstGeom prst="straightConnector1">
                <a:avLst/>
              </a:prstGeom>
              <a:ln w="28575">
                <a:solidFill>
                  <a:srgbClr val="CBB38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51" name="文本框 24"/>
                  <p:cNvSpPr txBox="1"/>
                  <p:nvPr/>
                </p:nvSpPr>
                <p:spPr>
                  <a:xfrm>
                    <a:off x="8407318" y="3734124"/>
                    <a:ext cx="1875436" cy="54021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MY" altLang="zh-CN" sz="1400" b="0" i="1" smtClean="0">
                              <a:latin typeface="Cambria Math" panose="02040503050406030204" pitchFamily="18" charset="0"/>
                              <a:cs typeface="Cambria Math" panose="02040503050406030204" pitchFamily="18" charset="0"/>
                            </a:rPr>
                            <m:t>(</m:t>
                          </m:r>
                          <m:sSub>
                            <m:sSubPr>
                              <m:ctrlPr>
                                <a:rPr lang="en-US" altLang="zh-CN" sz="1400" i="1" smtClean="0">
                                  <a:latin typeface="Cambria Math" panose="02040503050406030204" pitchFamily="18" charset="0"/>
                                  <a:cs typeface="Cambria Math" panose="02040503050406030204" pitchFamily="18" charset="0"/>
                                </a:rPr>
                              </m:ctrlPr>
                            </m:sSubPr>
                            <m:e>
                              <m:r>
                                <a:rPr lang="en-MY" altLang="zh-CN" sz="1400" b="0" i="1" smtClean="0">
                                  <a:latin typeface="Cambria Math" panose="02040503050406030204" pitchFamily="18" charset="0"/>
                                  <a:cs typeface="Cambria Math" panose="02040503050406030204" pitchFamily="18" charset="0"/>
                                </a:rPr>
                                <m:t>𝑚𝑎𝑠𝑘</m:t>
                              </m:r>
                            </m:e>
                            <m:sub>
                              <m:r>
                                <a:rPr lang="en-MY" altLang="zh-CN" sz="1400" b="0" i="1" smtClean="0">
                                  <a:latin typeface="Cambria Math" panose="02040503050406030204" pitchFamily="18" charset="0"/>
                                  <a:cs typeface="Cambria Math" panose="02040503050406030204" pitchFamily="18" charset="0"/>
                                </a:rPr>
                                <m:t>𝑠𝑡𝑎𝑟𝑡</m:t>
                              </m:r>
                            </m:sub>
                          </m:sSub>
                          <m:r>
                            <a:rPr lang="en-MY" altLang="zh-CN" sz="1400" b="0" i="1" smtClean="0">
                              <a:latin typeface="Cambria Math" panose="02040503050406030204" pitchFamily="18" charset="0"/>
                              <a:cs typeface="Cambria Math" panose="02040503050406030204" pitchFamily="18" charset="0"/>
                            </a:rPr>
                            <m:t>+</m:t>
                          </m:r>
                          <m:sSub>
                            <m:sSubPr>
                              <m:ctrlPr>
                                <a:rPr lang="en-US" altLang="zh-CN" sz="1400" i="1">
                                  <a:latin typeface="Cambria Math" panose="02040503050406030204" pitchFamily="18" charset="0"/>
                                  <a:cs typeface="Cambria Math" panose="02040503050406030204" pitchFamily="18" charset="0"/>
                                </a:rPr>
                              </m:ctrlPr>
                            </m:sSubPr>
                            <m:e>
                              <m:r>
                                <a:rPr lang="en-MY" altLang="zh-CN" sz="1400" i="1">
                                  <a:latin typeface="Cambria Math" panose="02040503050406030204" pitchFamily="18" charset="0"/>
                                  <a:cs typeface="Cambria Math" panose="02040503050406030204" pitchFamily="18" charset="0"/>
                                </a:rPr>
                                <m:t>𝑚𝑎𝑠𝑘</m:t>
                              </m:r>
                            </m:e>
                            <m:sub>
                              <m:r>
                                <a:rPr lang="en-US" altLang="zh-CN" sz="1400" i="1">
                                  <a:latin typeface="Cambria Math" panose="02040503050406030204" pitchFamily="18" charset="0"/>
                                  <a:cs typeface="Cambria Math" panose="02040503050406030204" pitchFamily="18" charset="0"/>
                                </a:rPr>
                                <m:t>𝑦</m:t>
                              </m:r>
                            </m:sub>
                          </m:sSub>
                          <m:r>
                            <a:rPr lang="en-MY" altLang="zh-CN" sz="1400" b="0" i="1" smtClean="0">
                              <a:latin typeface="Cambria Math" panose="02040503050406030204" pitchFamily="18" charset="0"/>
                              <a:cs typeface="Cambria Math" panose="02040503050406030204" pitchFamily="18" charset="0"/>
                            </a:rPr>
                            <m:t>)</m:t>
                          </m:r>
                          <m:r>
                            <a:rPr kumimoji="1" lang="en-US" altLang="zh-CN" sz="1400" b="1" i="1" dirty="0">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cs typeface="Cambria Math" panose="02040503050406030204" pitchFamily="18" charset="0"/>
                                </a:rPr>
                              </m:ctrlPr>
                            </m:sSubPr>
                            <m:e>
                              <m:r>
                                <a:rPr lang="en-MY" altLang="zh-CN" sz="1400" i="1">
                                  <a:latin typeface="Cambria Math" panose="02040503050406030204" pitchFamily="18" charset="0"/>
                                  <a:cs typeface="Cambria Math" panose="02040503050406030204" pitchFamily="18" charset="0"/>
                                </a:rPr>
                                <m:t>𝑝𝑎𝑡𝑐h</m:t>
                              </m:r>
                            </m:e>
                            <m:sub>
                              <m:r>
                                <a:rPr lang="en-MY" altLang="zh-CN" sz="1400" i="1">
                                  <a:latin typeface="Cambria Math" panose="02040503050406030204" pitchFamily="18" charset="0"/>
                                  <a:cs typeface="Cambria Math" panose="02040503050406030204" pitchFamily="18" charset="0"/>
                                </a:rPr>
                                <m:t>𝑥</m:t>
                              </m:r>
                            </m:sub>
                          </m:sSub>
                        </m:oMath>
                      </m:oMathPara>
                    </a14:m>
                    <a:endParaRPr lang="en-US" altLang="zh-CN" sz="1400" dirty="0"/>
                  </a:p>
                </p:txBody>
              </p:sp>
            </mc:Choice>
            <mc:Fallback xmlns="">
              <p:sp>
                <p:nvSpPr>
                  <p:cNvPr id="10251" name="文本框 24"/>
                  <p:cNvSpPr txBox="1">
                    <a:spLocks noRot="1" noChangeAspect="1" noMove="1" noResize="1" noEditPoints="1" noAdjustHandles="1" noChangeArrowheads="1" noChangeShapeType="1" noTextEdit="1"/>
                  </p:cNvSpPr>
                  <p:nvPr/>
                </p:nvSpPr>
                <p:spPr>
                  <a:xfrm>
                    <a:off x="8407318" y="3734124"/>
                    <a:ext cx="1875436" cy="540212"/>
                  </a:xfrm>
                  <a:prstGeom prst="rect">
                    <a:avLst/>
                  </a:prstGeom>
                  <a:blipFill rotWithShape="1">
                    <a:blip r:embed="rId17"/>
                  </a:blipFill>
                </p:spPr>
                <p:txBody>
                  <a:bodyPr/>
                  <a:lstStyle/>
                  <a:p>
                    <a:r>
                      <a:rPr lang="zh-CN" altLang="en-US">
                        <a:noFill/>
                      </a:rPr>
                      <a:t> </a:t>
                    </a:r>
                  </a:p>
                </p:txBody>
              </p:sp>
            </mc:Fallback>
          </mc:AlternateContent>
        </p:grpSp>
      </p:grpSp>
      <p:pic>
        <p:nvPicPr>
          <p:cNvPr id="3" name="Picture 2" descr="A screenshot of a game&#10;&#10;Description automatically generated with low confidenc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9921" y="1555951"/>
            <a:ext cx="4563912" cy="3746102"/>
          </a:xfrm>
          <a:prstGeom prst="rect">
            <a:avLst/>
          </a:prstGeom>
        </p:spPr>
      </p:pic>
      <p:grpSp>
        <p:nvGrpSpPr>
          <p:cNvPr id="14" name="Group 13"/>
          <p:cNvGrpSpPr/>
          <p:nvPr/>
        </p:nvGrpSpPr>
        <p:grpSpPr>
          <a:xfrm>
            <a:off x="5372827" y="320824"/>
            <a:ext cx="5011171" cy="2965380"/>
            <a:chOff x="5372827" y="320824"/>
            <a:chExt cx="5011171" cy="2965380"/>
          </a:xfrm>
        </p:grpSpPr>
        <p:sp>
          <p:nvSpPr>
            <p:cNvPr id="4" name="矩形: 圆角 10"/>
            <p:cNvSpPr/>
            <p:nvPr/>
          </p:nvSpPr>
          <p:spPr>
            <a:xfrm>
              <a:off x="5372827" y="320824"/>
              <a:ext cx="5011171" cy="2965380"/>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p:txBody>
        </p:sp>
        <p:grpSp>
          <p:nvGrpSpPr>
            <p:cNvPr id="50" name="Group 49"/>
            <p:cNvGrpSpPr/>
            <p:nvPr/>
          </p:nvGrpSpPr>
          <p:grpSpPr>
            <a:xfrm>
              <a:off x="5409478" y="960250"/>
              <a:ext cx="1536758" cy="2137080"/>
              <a:chOff x="6327082" y="4153653"/>
              <a:chExt cx="1536758" cy="2137080"/>
            </a:xfrm>
          </p:grpSpPr>
          <p:grpSp>
            <p:nvGrpSpPr>
              <p:cNvPr id="51" name="组合 60"/>
              <p:cNvGrpSpPr/>
              <p:nvPr/>
            </p:nvGrpSpPr>
            <p:grpSpPr>
              <a:xfrm>
                <a:off x="7188835" y="4583853"/>
                <a:ext cx="509905" cy="1706880"/>
                <a:chOff x="10606" y="2964"/>
                <a:chExt cx="803" cy="2688"/>
              </a:xfrm>
              <a:solidFill>
                <a:schemeClr val="bg2">
                  <a:lumMod val="95000"/>
                </a:schemeClr>
              </a:solidFill>
            </p:grpSpPr>
            <p:pic>
              <p:nvPicPr>
                <p:cNvPr id="56" name="图片 61" descr="image_part_001"/>
                <p:cNvPicPr>
                  <a:picLocks noChangeAspect="1"/>
                </p:cNvPicPr>
                <p:nvPr/>
              </p:nvPicPr>
              <p:blipFill>
                <a:blip r:embed="rId4"/>
                <a:stretch>
                  <a:fillRect/>
                </a:stretch>
              </p:blipFill>
              <p:spPr>
                <a:xfrm>
                  <a:off x="10606" y="2964"/>
                  <a:ext cx="372" cy="408"/>
                </a:xfrm>
                <a:prstGeom prst="rect">
                  <a:avLst/>
                </a:prstGeom>
                <a:grpFill/>
              </p:spPr>
            </p:pic>
            <p:pic>
              <p:nvPicPr>
                <p:cNvPr id="57" name="图片 62" descr="image_part_002"/>
                <p:cNvPicPr>
                  <a:picLocks noChangeAspect="1"/>
                </p:cNvPicPr>
                <p:nvPr/>
              </p:nvPicPr>
              <p:blipFill>
                <a:blip r:embed="rId5"/>
                <a:stretch>
                  <a:fillRect/>
                </a:stretch>
              </p:blipFill>
              <p:spPr>
                <a:xfrm>
                  <a:off x="11049" y="2964"/>
                  <a:ext cx="360" cy="408"/>
                </a:xfrm>
                <a:prstGeom prst="rect">
                  <a:avLst/>
                </a:prstGeom>
                <a:grpFill/>
              </p:spPr>
            </p:pic>
            <p:pic>
              <p:nvPicPr>
                <p:cNvPr id="58" name="图片 63" descr="image_part_003"/>
                <p:cNvPicPr>
                  <a:picLocks noChangeAspect="1"/>
                </p:cNvPicPr>
                <p:nvPr/>
              </p:nvPicPr>
              <p:blipFill>
                <a:blip r:embed="rId6"/>
                <a:stretch>
                  <a:fillRect/>
                </a:stretch>
              </p:blipFill>
              <p:spPr>
                <a:xfrm>
                  <a:off x="10606" y="3420"/>
                  <a:ext cx="372" cy="408"/>
                </a:xfrm>
                <a:prstGeom prst="rect">
                  <a:avLst/>
                </a:prstGeom>
                <a:grpFill/>
              </p:spPr>
            </p:pic>
            <p:pic>
              <p:nvPicPr>
                <p:cNvPr id="59" name="图片 64" descr="image_part_004"/>
                <p:cNvPicPr>
                  <a:picLocks noChangeAspect="1"/>
                </p:cNvPicPr>
                <p:nvPr/>
              </p:nvPicPr>
              <p:blipFill>
                <a:blip r:embed="rId7"/>
                <a:stretch>
                  <a:fillRect/>
                </a:stretch>
              </p:blipFill>
              <p:spPr>
                <a:xfrm>
                  <a:off x="11049" y="3420"/>
                  <a:ext cx="360" cy="408"/>
                </a:xfrm>
                <a:prstGeom prst="rect">
                  <a:avLst/>
                </a:prstGeom>
                <a:grpFill/>
              </p:spPr>
            </p:pic>
            <p:pic>
              <p:nvPicPr>
                <p:cNvPr id="60" name="图片 65" descr="image_part_005"/>
                <p:cNvPicPr>
                  <a:picLocks noChangeAspect="1"/>
                </p:cNvPicPr>
                <p:nvPr/>
              </p:nvPicPr>
              <p:blipFill>
                <a:blip r:embed="rId8"/>
                <a:stretch>
                  <a:fillRect/>
                </a:stretch>
              </p:blipFill>
              <p:spPr>
                <a:xfrm>
                  <a:off x="10606" y="3876"/>
                  <a:ext cx="372" cy="408"/>
                </a:xfrm>
                <a:prstGeom prst="rect">
                  <a:avLst/>
                </a:prstGeom>
                <a:grpFill/>
              </p:spPr>
            </p:pic>
            <p:pic>
              <p:nvPicPr>
                <p:cNvPr id="61" name="图片 66" descr="image_part_006"/>
                <p:cNvPicPr>
                  <a:picLocks noChangeAspect="1"/>
                </p:cNvPicPr>
                <p:nvPr/>
              </p:nvPicPr>
              <p:blipFill>
                <a:blip r:embed="rId9"/>
                <a:stretch>
                  <a:fillRect/>
                </a:stretch>
              </p:blipFill>
              <p:spPr>
                <a:xfrm>
                  <a:off x="11049" y="3876"/>
                  <a:ext cx="360" cy="408"/>
                </a:xfrm>
                <a:prstGeom prst="rect">
                  <a:avLst/>
                </a:prstGeom>
                <a:grpFill/>
              </p:spPr>
            </p:pic>
            <p:pic>
              <p:nvPicPr>
                <p:cNvPr id="62" name="图片 67" descr="image_part_007"/>
                <p:cNvPicPr>
                  <a:picLocks noChangeAspect="1"/>
                </p:cNvPicPr>
                <p:nvPr/>
              </p:nvPicPr>
              <p:blipFill>
                <a:blip r:embed="rId10"/>
                <a:stretch>
                  <a:fillRect/>
                </a:stretch>
              </p:blipFill>
              <p:spPr>
                <a:xfrm>
                  <a:off x="10606" y="4332"/>
                  <a:ext cx="372" cy="408"/>
                </a:xfrm>
                <a:prstGeom prst="rect">
                  <a:avLst/>
                </a:prstGeom>
                <a:grpFill/>
              </p:spPr>
            </p:pic>
            <p:pic>
              <p:nvPicPr>
                <p:cNvPr id="63" name="图片 68" descr="image_part_008"/>
                <p:cNvPicPr>
                  <a:picLocks noChangeAspect="1"/>
                </p:cNvPicPr>
                <p:nvPr/>
              </p:nvPicPr>
              <p:blipFill>
                <a:blip r:embed="rId11"/>
                <a:stretch>
                  <a:fillRect/>
                </a:stretch>
              </p:blipFill>
              <p:spPr>
                <a:xfrm>
                  <a:off x="11049" y="4332"/>
                  <a:ext cx="360" cy="408"/>
                </a:xfrm>
                <a:prstGeom prst="rect">
                  <a:avLst/>
                </a:prstGeom>
                <a:grpFill/>
              </p:spPr>
            </p:pic>
            <p:pic>
              <p:nvPicPr>
                <p:cNvPr id="10240" name="图片 69" descr="image_part_009"/>
                <p:cNvPicPr>
                  <a:picLocks noChangeAspect="1"/>
                </p:cNvPicPr>
                <p:nvPr/>
              </p:nvPicPr>
              <p:blipFill>
                <a:blip r:embed="rId12"/>
                <a:stretch>
                  <a:fillRect/>
                </a:stretch>
              </p:blipFill>
              <p:spPr>
                <a:xfrm>
                  <a:off x="10606" y="4788"/>
                  <a:ext cx="372" cy="408"/>
                </a:xfrm>
                <a:prstGeom prst="rect">
                  <a:avLst/>
                </a:prstGeom>
                <a:grpFill/>
              </p:spPr>
            </p:pic>
            <p:pic>
              <p:nvPicPr>
                <p:cNvPr id="10241" name="图片 70" descr="image_part_010"/>
                <p:cNvPicPr>
                  <a:picLocks noChangeAspect="1"/>
                </p:cNvPicPr>
                <p:nvPr/>
              </p:nvPicPr>
              <p:blipFill>
                <a:blip r:embed="rId13"/>
                <a:stretch>
                  <a:fillRect/>
                </a:stretch>
              </p:blipFill>
              <p:spPr>
                <a:xfrm>
                  <a:off x="11049" y="4788"/>
                  <a:ext cx="360" cy="408"/>
                </a:xfrm>
                <a:prstGeom prst="rect">
                  <a:avLst/>
                </a:prstGeom>
                <a:grpFill/>
              </p:spPr>
            </p:pic>
            <p:pic>
              <p:nvPicPr>
                <p:cNvPr id="10243" name="图片 71" descr="image_part_011"/>
                <p:cNvPicPr>
                  <a:picLocks noChangeAspect="1"/>
                </p:cNvPicPr>
                <p:nvPr/>
              </p:nvPicPr>
              <p:blipFill>
                <a:blip r:embed="rId14"/>
                <a:stretch>
                  <a:fillRect/>
                </a:stretch>
              </p:blipFill>
              <p:spPr>
                <a:xfrm>
                  <a:off x="10606" y="5244"/>
                  <a:ext cx="372" cy="408"/>
                </a:xfrm>
                <a:prstGeom prst="rect">
                  <a:avLst/>
                </a:prstGeom>
                <a:grpFill/>
              </p:spPr>
            </p:pic>
            <p:pic>
              <p:nvPicPr>
                <p:cNvPr id="10245" name="图片 72" descr="image_part_012"/>
                <p:cNvPicPr>
                  <a:picLocks noChangeAspect="1"/>
                </p:cNvPicPr>
                <p:nvPr/>
              </p:nvPicPr>
              <p:blipFill>
                <a:blip r:embed="rId15"/>
                <a:stretch>
                  <a:fillRect/>
                </a:stretch>
              </p:blipFill>
              <p:spPr>
                <a:xfrm>
                  <a:off x="11049" y="5244"/>
                  <a:ext cx="360" cy="408"/>
                </a:xfrm>
                <a:prstGeom prst="rect">
                  <a:avLst/>
                </a:prstGeom>
                <a:grpFill/>
              </p:spPr>
            </p:pic>
          </p:grpSp>
          <p:sp>
            <p:nvSpPr>
              <p:cNvPr id="52" name="左大括号 20"/>
              <p:cNvSpPr/>
              <p:nvPr/>
            </p:nvSpPr>
            <p:spPr>
              <a:xfrm rot="5400000">
                <a:off x="7406640" y="4251113"/>
                <a:ext cx="91440" cy="492760"/>
              </a:xfrm>
              <a:prstGeom prst="leftBrace">
                <a:avLst/>
              </a:prstGeom>
              <a:ln w="12700">
                <a:solidFill>
                  <a:srgbClr val="BD9F68"/>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3" name="左大括号 21"/>
              <p:cNvSpPr/>
              <p:nvPr/>
            </p:nvSpPr>
            <p:spPr>
              <a:xfrm>
                <a:off x="7022465" y="4583853"/>
                <a:ext cx="86360" cy="1706245"/>
              </a:xfrm>
              <a:prstGeom prst="leftBrace">
                <a:avLst/>
              </a:prstGeom>
              <a:ln w="12700">
                <a:solidFill>
                  <a:srgbClr val="BD9F68"/>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mc:AlternateContent xmlns:mc="http://schemas.openxmlformats.org/markup-compatibility/2006" xmlns:a14="http://schemas.microsoft.com/office/drawing/2010/main">
            <mc:Choice Requires="a14">
              <p:sp>
                <p:nvSpPr>
                  <p:cNvPr id="54" name="文本框 23"/>
                  <p:cNvSpPr txBox="1"/>
                  <p:nvPr/>
                </p:nvSpPr>
                <p:spPr>
                  <a:xfrm>
                    <a:off x="7040880" y="4153653"/>
                    <a:ext cx="82296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Cambria Math" panose="02040503050406030204" pitchFamily="18" charset="0"/>
                                </a:rPr>
                              </m:ctrlPr>
                            </m:sSubPr>
                            <m:e>
                              <m:r>
                                <a:rPr lang="en-US" altLang="zh-CN" sz="1400" i="1">
                                  <a:latin typeface="Cambria Math" panose="02040503050406030204" pitchFamily="18" charset="0"/>
                                  <a:cs typeface="Cambria Math" panose="02040503050406030204" pitchFamily="18" charset="0"/>
                                </a:rPr>
                                <m:t>𝑝𝑎𝑡𝑐h</m:t>
                              </m:r>
                            </m:e>
                            <m:sub>
                              <m:r>
                                <a:rPr lang="en-US" altLang="zh-CN" sz="1400" i="1">
                                  <a:latin typeface="Cambria Math" panose="02040503050406030204" pitchFamily="18" charset="0"/>
                                  <a:cs typeface="Cambria Math" panose="02040503050406030204" pitchFamily="18" charset="0"/>
                                </a:rPr>
                                <m:t>𝑥</m:t>
                              </m:r>
                            </m:sub>
                          </m:sSub>
                        </m:oMath>
                      </m:oMathPara>
                    </a14:m>
                    <a:endParaRPr lang="en-US" altLang="zh-CN" sz="1400" dirty="0"/>
                  </a:p>
                </p:txBody>
              </p:sp>
            </mc:Choice>
            <mc:Fallback xmlns="">
              <p:sp>
                <p:nvSpPr>
                  <p:cNvPr id="54" name="文本框 23"/>
                  <p:cNvSpPr txBox="1">
                    <a:spLocks noRot="1" noChangeAspect="1" noMove="1" noResize="1" noEditPoints="1" noAdjustHandles="1" noChangeArrowheads="1" noChangeShapeType="1" noTextEdit="1"/>
                  </p:cNvSpPr>
                  <p:nvPr/>
                </p:nvSpPr>
                <p:spPr>
                  <a:xfrm>
                    <a:off x="7040880" y="4153653"/>
                    <a:ext cx="822960" cy="307777"/>
                  </a:xfrm>
                  <a:prstGeom prst="rect">
                    <a:avLst/>
                  </a:prstGeom>
                  <a:blipFill rotWithShape="1">
                    <a:blip r:embed="rId19"/>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24"/>
                  <p:cNvSpPr txBox="1"/>
                  <p:nvPr/>
                </p:nvSpPr>
                <p:spPr>
                  <a:xfrm>
                    <a:off x="6327082" y="5274590"/>
                    <a:ext cx="673100" cy="3247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cs typeface="Cambria Math" panose="02040503050406030204" pitchFamily="18" charset="0"/>
                                </a:rPr>
                              </m:ctrlPr>
                            </m:sSubPr>
                            <m:e>
                              <m:r>
                                <a:rPr lang="en-US" altLang="zh-CN" sz="1400" i="1">
                                  <a:latin typeface="Cambria Math" panose="02040503050406030204" pitchFamily="18" charset="0"/>
                                  <a:cs typeface="Cambria Math" panose="02040503050406030204" pitchFamily="18" charset="0"/>
                                </a:rPr>
                                <m:t>𝑝𝑎𝑡𝑐h</m:t>
                              </m:r>
                            </m:e>
                            <m:sub>
                              <m:r>
                                <a:rPr lang="en-US" altLang="zh-CN" sz="1400" i="1">
                                  <a:latin typeface="Cambria Math" panose="02040503050406030204" pitchFamily="18" charset="0"/>
                                  <a:cs typeface="Cambria Math" panose="02040503050406030204" pitchFamily="18" charset="0"/>
                                </a:rPr>
                                <m:t>𝑦</m:t>
                              </m:r>
                            </m:sub>
                          </m:sSub>
                        </m:oMath>
                      </m:oMathPara>
                    </a14:m>
                    <a:endParaRPr lang="en-US" altLang="zh-CN" sz="1400" dirty="0"/>
                  </a:p>
                </p:txBody>
              </p:sp>
            </mc:Choice>
            <mc:Fallback xmlns="">
              <p:sp>
                <p:nvSpPr>
                  <p:cNvPr id="55" name="文本框 24"/>
                  <p:cNvSpPr txBox="1">
                    <a:spLocks noRot="1" noChangeAspect="1" noMove="1" noResize="1" noEditPoints="1" noAdjustHandles="1" noChangeArrowheads="1" noChangeShapeType="1" noTextEdit="1"/>
                  </p:cNvSpPr>
                  <p:nvPr/>
                </p:nvSpPr>
                <p:spPr>
                  <a:xfrm>
                    <a:off x="6327082" y="5274590"/>
                    <a:ext cx="673100" cy="324769"/>
                  </a:xfrm>
                  <a:prstGeom prst="rect">
                    <a:avLst/>
                  </a:prstGeom>
                  <a:blipFill rotWithShape="1">
                    <a:blip r:embed="rId20"/>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TextBox 7"/>
                <p:cNvSpPr txBox="1"/>
                <p:nvPr/>
              </p:nvSpPr>
              <p:spPr>
                <a:xfrm>
                  <a:off x="6848580" y="960250"/>
                  <a:ext cx="3447442" cy="2100960"/>
                </a:xfrm>
                <a:prstGeom prst="rect">
                  <a:avLst/>
                </a:prstGeom>
                <a:noFill/>
              </p:spPr>
              <p:txBody>
                <a:bodyPr wrap="square">
                  <a:spAutoFit/>
                </a:bodyPr>
                <a:lstStyle/>
                <a:p>
                  <a:pPr algn="ctr"/>
                  <a:r>
                    <a:rPr lang="zh-CN" altLang="en-US" sz="1600" dirty="0">
                      <a:solidFill>
                        <a:schemeClr val="tx1"/>
                      </a:solidFill>
                    </a:rPr>
                    <a:t>特征图掩膜纵向图像块数量 </a:t>
                  </a:r>
                  <a:endParaRPr lang="en-MY" altLang="zh-CN" sz="16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altLang="zh-CN" sz="1600" i="1">
                                <a:solidFill>
                                  <a:schemeClr val="tx1"/>
                                </a:solidFill>
                                <a:latin typeface="Cambria Math" panose="02040503050406030204" pitchFamily="18" charset="0"/>
                                <a:cs typeface="Cambria Math" panose="02040503050406030204" pitchFamily="18" charset="0"/>
                              </a:rPr>
                            </m:ctrlPr>
                          </m:sSubPr>
                          <m:e>
                            <m:r>
                              <a:rPr lang="en-MY" altLang="zh-CN" sz="1600" b="0" i="1" smtClean="0">
                                <a:solidFill>
                                  <a:schemeClr val="tx1"/>
                                </a:solidFill>
                                <a:latin typeface="Cambria Math" panose="02040503050406030204" pitchFamily="18" charset="0"/>
                                <a:cs typeface="Cambria Math" panose="02040503050406030204" pitchFamily="18" charset="0"/>
                              </a:rPr>
                              <m:t>𝑚𝑎𝑠𝑘</m:t>
                            </m:r>
                          </m:e>
                          <m:sub>
                            <m:r>
                              <a:rPr lang="en-US" altLang="zh-CN" sz="1600" i="1">
                                <a:solidFill>
                                  <a:schemeClr val="tx1"/>
                                </a:solidFill>
                                <a:latin typeface="Cambria Math" panose="02040503050406030204" pitchFamily="18" charset="0"/>
                                <a:cs typeface="Cambria Math" panose="02040503050406030204" pitchFamily="18" charset="0"/>
                              </a:rPr>
                              <m:t>𝑦</m:t>
                            </m:r>
                          </m:sub>
                        </m:sSub>
                        <m:r>
                          <a:rPr lang="en-US" altLang="zh-CN" sz="1600" i="1">
                            <a:solidFill>
                              <a:schemeClr val="tx1"/>
                            </a:solidFill>
                            <a:latin typeface="Cambria Math" panose="02040503050406030204" pitchFamily="18" charset="0"/>
                            <a:cs typeface="Cambria Math" panose="02040503050406030204" pitchFamily="18" charset="0"/>
                          </a:rPr>
                          <m:t> </m:t>
                        </m:r>
                        <m:r>
                          <a:rPr kumimoji="0" lang="en-MY" altLang="zh-CN" sz="1600" b="0" i="1" u="none" strike="noStrike" cap="none" normalizeH="0" baseline="0" smtClean="0">
                            <a:ln>
                              <a:noFill/>
                            </a:ln>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600" i="1" smtClean="0">
                                <a:solidFill>
                                  <a:schemeClr val="tx1"/>
                                </a:solidFill>
                                <a:latin typeface="Cambria Math" panose="02040503050406030204" pitchFamily="18" charset="0"/>
                                <a:cs typeface="Cambria Math" panose="02040503050406030204" pitchFamily="18" charset="0"/>
                              </a:rPr>
                            </m:ctrlPr>
                          </m:sSubPr>
                          <m:e>
                            <m:r>
                              <m:rPr>
                                <m:sty m:val="p"/>
                              </m:rPr>
                              <a:rPr lang="en-US" altLang="zh-CN" sz="1600" i="1">
                                <a:solidFill>
                                  <a:schemeClr val="tx1"/>
                                </a:solidFill>
                                <a:latin typeface="Cambria Math" panose="02040503050406030204" pitchFamily="18" charset="0"/>
                                <a:cs typeface="Cambria Math" panose="02040503050406030204" pitchFamily="18" charset="0"/>
                              </a:rPr>
                              <m:t>ratio</m:t>
                            </m:r>
                          </m:e>
                          <m:sub>
                            <m:r>
                              <m:rPr>
                                <m:sty m:val="p"/>
                              </m:rPr>
                              <a:rPr lang="en-US" altLang="zh-CN" sz="1600" i="1">
                                <a:solidFill>
                                  <a:schemeClr val="tx1"/>
                                </a:solidFill>
                                <a:latin typeface="Cambria Math" panose="02040503050406030204" pitchFamily="18" charset="0"/>
                                <a:cs typeface="Cambria Math" panose="02040503050406030204" pitchFamily="18" charset="0"/>
                              </a:rPr>
                              <m:t>h</m:t>
                            </m:r>
                          </m:sub>
                        </m:sSub>
                        <m:r>
                          <a:rPr kumimoji="1" lang="en-US" altLang="zh-CN" sz="1600" b="1" i="1" dirty="0">
                            <a:solidFill>
                              <a:schemeClr val="tx1"/>
                            </a:solidFill>
                            <a:latin typeface="Cambria Math" panose="02040503050406030204" pitchFamily="18" charset="0"/>
                            <a:ea typeface="Cambria Math" panose="02040503050406030204" pitchFamily="18" charset="0"/>
                          </a:rPr>
                          <m:t>×</m:t>
                        </m:r>
                        <m:sSub>
                          <m:sSubPr>
                            <m:ctrlPr>
                              <a:rPr lang="en-US" altLang="zh-CN" sz="1600" i="1" smtClean="0">
                                <a:solidFill>
                                  <a:schemeClr val="tx1"/>
                                </a:solidFill>
                                <a:latin typeface="Cambria Math" panose="02040503050406030204" pitchFamily="18" charset="0"/>
                                <a:cs typeface="Cambria Math" panose="02040503050406030204" pitchFamily="18" charset="0"/>
                              </a:rPr>
                            </m:ctrlPr>
                          </m:sSubPr>
                          <m:e>
                            <m:r>
                              <a:rPr lang="en-US" altLang="zh-CN" sz="1600" i="1">
                                <a:solidFill>
                                  <a:schemeClr val="tx1"/>
                                </a:solidFill>
                                <a:latin typeface="Cambria Math" panose="02040503050406030204" pitchFamily="18" charset="0"/>
                                <a:cs typeface="Cambria Math" panose="02040503050406030204" pitchFamily="18" charset="0"/>
                              </a:rPr>
                              <m:t>𝑝𝑎𝑡𝑐h</m:t>
                            </m:r>
                          </m:e>
                          <m:sub>
                            <m:r>
                              <a:rPr lang="en-US" altLang="zh-CN" sz="1600" i="1">
                                <a:solidFill>
                                  <a:schemeClr val="tx1"/>
                                </a:solidFill>
                                <a:latin typeface="Cambria Math" panose="02040503050406030204" pitchFamily="18" charset="0"/>
                                <a:cs typeface="Cambria Math" panose="02040503050406030204" pitchFamily="18" charset="0"/>
                              </a:rPr>
                              <m:t>𝑦</m:t>
                            </m:r>
                          </m:sub>
                        </m:sSub>
                      </m:oMath>
                    </m:oMathPara>
                  </a14:m>
                  <a:endParaRPr lang="en-US" altLang="zh-CN" sz="1600" dirty="0"/>
                </a:p>
                <a:p>
                  <a:pPr algn="ctr"/>
                  <a:endParaRPr lang="en-US" altLang="zh-CN" sz="16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ea typeface="Cambria Math" panose="02040503050406030204" pitchFamily="18" charset="0"/>
                          </a:rPr>
                          <m:t>∵</m:t>
                        </m:r>
                        <m:r>
                          <m:rPr>
                            <m:nor/>
                          </m:rPr>
                          <a:rPr lang="zh-CN" altLang="en-US" sz="1600" smtClean="0">
                            <a:solidFill>
                              <a:schemeClr val="tx1"/>
                            </a:solidFill>
                            <a:latin typeface="Cambria Math" panose="02040503050406030204" pitchFamily="18" charset="0"/>
                          </a:rPr>
                          <m:t>特征图掩膜的横向图像块数量</m:t>
                        </m:r>
                        <m:r>
                          <a:rPr lang="en-MY" altLang="zh-CN" sz="1600" b="0" i="1" smtClean="0">
                            <a:solidFill>
                              <a:schemeClr val="tx1"/>
                            </a:solidFill>
                            <a:latin typeface="Cambria Math" panose="02040503050406030204" pitchFamily="18" charset="0"/>
                          </a:rPr>
                          <m:t> </m:t>
                        </m:r>
                      </m:oMath>
                    </m:oMathPara>
                  </a14:m>
                  <a:endParaRPr lang="en-MY" altLang="zh-CN" sz="1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1600" i="1">
                                <a:solidFill>
                                  <a:schemeClr val="tx1"/>
                                </a:solidFill>
                                <a:latin typeface="Cambria Math" panose="02040503050406030204" pitchFamily="18" charset="0"/>
                                <a:cs typeface="Cambria Math" panose="02040503050406030204" pitchFamily="18" charset="0"/>
                              </a:rPr>
                            </m:ctrlPr>
                          </m:sSubPr>
                          <m:e>
                            <m:r>
                              <a:rPr lang="en-MY" altLang="zh-CN" sz="1600" i="1">
                                <a:solidFill>
                                  <a:schemeClr val="tx1"/>
                                </a:solidFill>
                                <a:latin typeface="Cambria Math" panose="02040503050406030204" pitchFamily="18" charset="0"/>
                                <a:cs typeface="Cambria Math" panose="02040503050406030204" pitchFamily="18" charset="0"/>
                              </a:rPr>
                              <m:t>𝑚𝑎𝑠𝑘</m:t>
                            </m:r>
                          </m:e>
                          <m:sub>
                            <m:r>
                              <a:rPr lang="en-MY" altLang="zh-CN" sz="1600" b="0" i="1" smtClean="0">
                                <a:solidFill>
                                  <a:schemeClr val="tx1"/>
                                </a:solidFill>
                                <a:latin typeface="Cambria Math" panose="02040503050406030204" pitchFamily="18" charset="0"/>
                                <a:cs typeface="Cambria Math" panose="02040503050406030204" pitchFamily="18" charset="0"/>
                              </a:rPr>
                              <m:t>𝑥</m:t>
                            </m:r>
                          </m:sub>
                        </m:sSub>
                        <m:r>
                          <a:rPr lang="en-MY" altLang="zh-CN" sz="1600" b="0" i="1" smtClean="0">
                            <a:solidFill>
                              <a:schemeClr val="tx1"/>
                            </a:solidFill>
                            <a:latin typeface="Cambria Math" panose="02040503050406030204" pitchFamily="18" charset="0"/>
                            <a:cs typeface="Cambria Math" panose="02040503050406030204" pitchFamily="18" charset="0"/>
                          </a:rPr>
                          <m:t>=</m:t>
                        </m:r>
                        <m:sSub>
                          <m:sSubPr>
                            <m:ctrlPr>
                              <a:rPr lang="en-US" altLang="zh-CN" sz="1600" i="1">
                                <a:solidFill>
                                  <a:schemeClr val="tx1"/>
                                </a:solidFill>
                                <a:latin typeface="Cambria Math" panose="02040503050406030204" pitchFamily="18" charset="0"/>
                                <a:cs typeface="Cambria Math" panose="02040503050406030204" pitchFamily="18" charset="0"/>
                              </a:rPr>
                            </m:ctrlPr>
                          </m:sSubPr>
                          <m:e>
                            <m:r>
                              <a:rPr lang="en-MY" altLang="zh-CN" sz="1600" b="0" i="1" smtClean="0">
                                <a:solidFill>
                                  <a:schemeClr val="tx1"/>
                                </a:solidFill>
                                <a:latin typeface="Cambria Math" panose="02040503050406030204" pitchFamily="18" charset="0"/>
                                <a:cs typeface="Cambria Math" panose="02040503050406030204" pitchFamily="18" charset="0"/>
                              </a:rPr>
                              <m:t>𝑝𝑎𝑡𝑐h</m:t>
                            </m:r>
                          </m:e>
                          <m:sub>
                            <m:r>
                              <a:rPr lang="en-MY" altLang="zh-CN" sz="1600" b="0" i="1" smtClean="0">
                                <a:solidFill>
                                  <a:schemeClr val="tx1"/>
                                </a:solidFill>
                                <a:latin typeface="Cambria Math" panose="02040503050406030204" pitchFamily="18" charset="0"/>
                                <a:cs typeface="Cambria Math" panose="02040503050406030204" pitchFamily="18" charset="0"/>
                              </a:rPr>
                              <m:t>𝑥</m:t>
                            </m:r>
                          </m:sub>
                        </m:sSub>
                      </m:oMath>
                    </m:oMathPara>
                  </a14:m>
                  <a:endParaRPr lang="en-US" altLang="zh-CN" sz="1600" dirty="0">
                    <a:solidFill>
                      <a:schemeClr val="tx1"/>
                    </a:solidFill>
                  </a:endParaRPr>
                </a:p>
                <a:p>
                  <a:pPr algn="ctr"/>
                  <a:endParaRPr lang="en-US" altLang="zh-CN" sz="1600" dirty="0">
                    <a:solidFill>
                      <a:schemeClr val="tx1"/>
                    </a:solidFill>
                  </a:endParaRPr>
                </a:p>
                <a:p>
                  <a:pPr algn="ctr"/>
                  <a14:m>
                    <m:oMathPara xmlns:m="http://schemas.openxmlformats.org/officeDocument/2006/math">
                      <m:oMathParaPr>
                        <m:jc m:val="centerGroup"/>
                      </m:oMathParaPr>
                      <m:oMath xmlns:m="http://schemas.openxmlformats.org/officeDocument/2006/math">
                        <m:r>
                          <a:rPr lang="zh-CN" altLang="en-US" sz="1600" i="1" smtClean="0">
                            <a:solidFill>
                              <a:schemeClr val="tx1"/>
                            </a:solidFill>
                            <a:latin typeface="Cambria Math" panose="02040503050406030204" pitchFamily="18" charset="0"/>
                          </a:rPr>
                          <m:t>∴</m:t>
                        </m:r>
                        <m:r>
                          <m:rPr>
                            <m:nor/>
                          </m:rPr>
                          <a:rPr lang="zh-CN" altLang="en-US" sz="1600">
                            <a:solidFill>
                              <a:schemeClr val="tx1"/>
                            </a:solidFill>
                            <a:latin typeface="Cambria Math" panose="02040503050406030204" pitchFamily="18" charset="0"/>
                          </a:rPr>
                          <m:t>特征图掩膜</m:t>
                        </m:r>
                        <m:r>
                          <a:rPr lang="zh-CN" altLang="en-US" sz="1600" i="1">
                            <a:solidFill>
                              <a:schemeClr val="tx1"/>
                            </a:solidFill>
                            <a:latin typeface="Cambria Math" panose="02040503050406030204" pitchFamily="18" charset="0"/>
                          </a:rPr>
                          <m:t>大小</m:t>
                        </m:r>
                        <m:r>
                          <a:rPr lang="en-MY" altLang="zh-CN" sz="1600" b="0" i="1" smtClean="0">
                            <a:solidFill>
                              <a:schemeClr val="tx1"/>
                            </a:solidFill>
                            <a:latin typeface="Cambria Math" panose="02040503050406030204" pitchFamily="18" charset="0"/>
                          </a:rPr>
                          <m:t> </m:t>
                        </m:r>
                      </m:oMath>
                    </m:oMathPara>
                  </a14:m>
                  <a:endParaRPr lang="en-MY" altLang="zh-CN" sz="1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solidFill>
                                <a:latin typeface="Cambria Math" panose="02040503050406030204" pitchFamily="18" charset="0"/>
                                <a:cs typeface="Cambria Math" panose="02040503050406030204" pitchFamily="18" charset="0"/>
                              </a:rPr>
                            </m:ctrlPr>
                          </m:sSubPr>
                          <m:e>
                            <m:r>
                              <a:rPr lang="en-MY" altLang="zh-CN" sz="1600" b="0" i="1" smtClean="0">
                                <a:solidFill>
                                  <a:schemeClr val="tx1"/>
                                </a:solidFill>
                                <a:latin typeface="Cambria Math" panose="02040503050406030204" pitchFamily="18" charset="0"/>
                                <a:cs typeface="Cambria Math" panose="02040503050406030204" pitchFamily="18" charset="0"/>
                              </a:rPr>
                              <m:t>𝑠𝑖𝑧𝑒</m:t>
                            </m:r>
                          </m:e>
                          <m:sub>
                            <m:r>
                              <a:rPr lang="en-MY" altLang="zh-CN" sz="1600" b="0" i="1" smtClean="0">
                                <a:solidFill>
                                  <a:schemeClr val="tx1"/>
                                </a:solidFill>
                                <a:latin typeface="Cambria Math" panose="02040503050406030204" pitchFamily="18" charset="0"/>
                                <a:cs typeface="Cambria Math" panose="02040503050406030204" pitchFamily="18" charset="0"/>
                              </a:rPr>
                              <m:t>𝑚𝑎𝑠𝑘</m:t>
                            </m:r>
                          </m:sub>
                        </m:sSub>
                        <m:r>
                          <a:rPr lang="en-MY" altLang="zh-CN" sz="1600" b="0" i="1" smtClean="0">
                            <a:solidFill>
                              <a:schemeClr val="tx1"/>
                            </a:solidFill>
                            <a:latin typeface="Cambria Math" panose="02040503050406030204" pitchFamily="18" charset="0"/>
                            <a:cs typeface="Cambria Math" panose="02040503050406030204" pitchFamily="18" charset="0"/>
                          </a:rPr>
                          <m:t>=</m:t>
                        </m:r>
                        <m:sSub>
                          <m:sSubPr>
                            <m:ctrlPr>
                              <a:rPr lang="en-US" altLang="zh-CN" sz="1600" i="1">
                                <a:solidFill>
                                  <a:schemeClr val="tx1"/>
                                </a:solidFill>
                                <a:latin typeface="Cambria Math" panose="02040503050406030204" pitchFamily="18" charset="0"/>
                                <a:cs typeface="Cambria Math" panose="02040503050406030204" pitchFamily="18" charset="0"/>
                              </a:rPr>
                            </m:ctrlPr>
                          </m:sSubPr>
                          <m:e>
                            <m:sSub>
                              <m:sSubPr>
                                <m:ctrlPr>
                                  <a:rPr lang="en-US" altLang="zh-CN" sz="1600" i="1">
                                    <a:solidFill>
                                      <a:schemeClr val="tx1"/>
                                    </a:solidFill>
                                    <a:latin typeface="Cambria Math" panose="02040503050406030204" pitchFamily="18" charset="0"/>
                                    <a:cs typeface="Cambria Math" panose="02040503050406030204" pitchFamily="18" charset="0"/>
                                  </a:rPr>
                                </m:ctrlPr>
                              </m:sSubPr>
                              <m:e>
                                <m:r>
                                  <a:rPr lang="en-MY" altLang="zh-CN" sz="1600" i="1">
                                    <a:solidFill>
                                      <a:schemeClr val="tx1"/>
                                    </a:solidFill>
                                    <a:latin typeface="Cambria Math" panose="02040503050406030204" pitchFamily="18" charset="0"/>
                                    <a:cs typeface="Cambria Math" panose="02040503050406030204" pitchFamily="18" charset="0"/>
                                  </a:rPr>
                                  <m:t>𝑚𝑎𝑠𝑘</m:t>
                                </m:r>
                              </m:e>
                              <m:sub>
                                <m:r>
                                  <a:rPr lang="en-MY" altLang="zh-CN" sz="1600" i="1">
                                    <a:solidFill>
                                      <a:schemeClr val="tx1"/>
                                    </a:solidFill>
                                    <a:latin typeface="Cambria Math" panose="02040503050406030204" pitchFamily="18" charset="0"/>
                                    <a:cs typeface="Cambria Math" panose="02040503050406030204" pitchFamily="18" charset="0"/>
                                  </a:rPr>
                                  <m:t>𝑥</m:t>
                                </m:r>
                              </m:sub>
                            </m:sSub>
                            <m:r>
                              <a:rPr kumimoji="1" lang="en-US" altLang="zh-CN" sz="1600" b="1" i="1" dirty="0">
                                <a:solidFill>
                                  <a:schemeClr val="tx1"/>
                                </a:solidFill>
                                <a:latin typeface="Cambria Math" panose="02040503050406030204" pitchFamily="18" charset="0"/>
                                <a:ea typeface="Cambria Math" panose="02040503050406030204" pitchFamily="18" charset="0"/>
                              </a:rPr>
                              <m:t>×</m:t>
                            </m:r>
                            <m:r>
                              <a:rPr lang="en-MY" altLang="zh-CN" sz="1600" i="1">
                                <a:solidFill>
                                  <a:schemeClr val="tx1"/>
                                </a:solidFill>
                                <a:latin typeface="Cambria Math" panose="02040503050406030204" pitchFamily="18" charset="0"/>
                                <a:cs typeface="Cambria Math" panose="02040503050406030204" pitchFamily="18" charset="0"/>
                              </a:rPr>
                              <m:t>𝑚𝑎𝑠𝑘</m:t>
                            </m:r>
                          </m:e>
                          <m:sub>
                            <m:r>
                              <a:rPr lang="en-US" altLang="zh-CN" sz="1600" i="1">
                                <a:solidFill>
                                  <a:schemeClr val="tx1"/>
                                </a:solidFill>
                                <a:latin typeface="Cambria Math" panose="02040503050406030204" pitchFamily="18" charset="0"/>
                                <a:cs typeface="Cambria Math" panose="02040503050406030204" pitchFamily="18" charset="0"/>
                              </a:rPr>
                              <m:t>𝑦</m:t>
                            </m:r>
                          </m:sub>
                        </m:sSub>
                      </m:oMath>
                    </m:oMathPara>
                  </a14:m>
                  <a:endParaRPr lang="en-MY"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6848580" y="960250"/>
                  <a:ext cx="3447442" cy="2100960"/>
                </a:xfrm>
                <a:prstGeom prst="rect">
                  <a:avLst/>
                </a:prstGeom>
                <a:blipFill rotWithShape="1">
                  <a:blip r:embed="rId21"/>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117736" y="454255"/>
                  <a:ext cx="3521352" cy="357983"/>
                </a:xfrm>
                <a:prstGeom prst="rect">
                  <a:avLst/>
                </a:prstGeom>
                <a:noFill/>
              </p:spPr>
              <p:txBody>
                <a:bodyPr wrap="square">
                  <a:spAutoFit/>
                </a:bodyPr>
                <a:lstStyle/>
                <a:p>
                  <a:r>
                    <a:rPr lang="zh-CN" altLang="en-US" sz="1600" dirty="0">
                      <a:solidFill>
                        <a:schemeClr val="tx1"/>
                      </a:solidFill>
                    </a:rPr>
                    <a:t>图像块总数 </a:t>
                  </a:r>
                  <a14:m>
                    <m:oMath xmlns:m="http://schemas.openxmlformats.org/officeDocument/2006/math">
                      <m:r>
                        <a:rPr kumimoji="0" lang="en-MY" altLang="zh-CN" sz="1600" b="0" i="1" u="none" strike="noStrike" cap="none" normalizeH="0" baseline="0" smtClean="0">
                          <a:ln>
                            <a:noFill/>
                          </a:ln>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𝑝𝑎𝑡𝑐h</m:t>
                      </m:r>
                      <m:r>
                        <a:rPr kumimoji="0" lang="en-MY" altLang="zh-CN" sz="1600" b="0" i="1" u="none" strike="noStrike" cap="none" normalizeH="0" baseline="0" smtClean="0">
                          <a:ln>
                            <a:noFill/>
                          </a:ln>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1600" i="1" smtClean="0">
                              <a:solidFill>
                                <a:schemeClr val="tx1"/>
                              </a:solidFill>
                              <a:latin typeface="Cambria Math" panose="02040503050406030204" pitchFamily="18" charset="0"/>
                              <a:cs typeface="Cambria Math" panose="02040503050406030204" pitchFamily="18" charset="0"/>
                            </a:rPr>
                          </m:ctrlPr>
                        </m:sSubPr>
                        <m:e>
                          <m:r>
                            <a:rPr lang="en-US" altLang="zh-CN" sz="1600" i="1">
                              <a:solidFill>
                                <a:schemeClr val="tx1"/>
                              </a:solidFill>
                              <a:latin typeface="Cambria Math" panose="02040503050406030204" pitchFamily="18" charset="0"/>
                              <a:cs typeface="Cambria Math" panose="02040503050406030204" pitchFamily="18" charset="0"/>
                            </a:rPr>
                            <m:t>𝑝𝑎𝑡𝑐h</m:t>
                          </m:r>
                        </m:e>
                        <m:sub>
                          <m:r>
                            <a:rPr lang="en-US" altLang="zh-CN" sz="1600" i="1">
                              <a:solidFill>
                                <a:schemeClr val="tx1"/>
                              </a:solidFill>
                              <a:latin typeface="Cambria Math" panose="02040503050406030204" pitchFamily="18" charset="0"/>
                              <a:cs typeface="Cambria Math" panose="02040503050406030204" pitchFamily="18" charset="0"/>
                            </a:rPr>
                            <m:t>𝑥</m:t>
                          </m:r>
                        </m:sub>
                      </m:sSub>
                      <m:r>
                        <a:rPr kumimoji="1" lang="en-US" altLang="zh-CN" sz="1600" b="1" i="1" dirty="0">
                          <a:solidFill>
                            <a:schemeClr val="tx1"/>
                          </a:solidFill>
                          <a:latin typeface="Cambria Math" panose="02040503050406030204" pitchFamily="18" charset="0"/>
                          <a:ea typeface="Cambria Math" panose="02040503050406030204" pitchFamily="18" charset="0"/>
                        </a:rPr>
                        <m:t>×</m:t>
                      </m:r>
                      <m:sSub>
                        <m:sSubPr>
                          <m:ctrlPr>
                            <a:rPr lang="en-US" altLang="zh-CN" sz="1600" i="1" smtClean="0">
                              <a:solidFill>
                                <a:schemeClr val="tx1"/>
                              </a:solidFill>
                              <a:latin typeface="Cambria Math" panose="02040503050406030204" pitchFamily="18" charset="0"/>
                              <a:cs typeface="Cambria Math" panose="02040503050406030204" pitchFamily="18" charset="0"/>
                            </a:rPr>
                          </m:ctrlPr>
                        </m:sSubPr>
                        <m:e>
                          <m:r>
                            <a:rPr lang="en-US" altLang="zh-CN" sz="1600" i="1">
                              <a:solidFill>
                                <a:schemeClr val="tx1"/>
                              </a:solidFill>
                              <a:latin typeface="Cambria Math" panose="02040503050406030204" pitchFamily="18" charset="0"/>
                              <a:cs typeface="Cambria Math" panose="02040503050406030204" pitchFamily="18" charset="0"/>
                            </a:rPr>
                            <m:t>𝑝𝑎𝑡𝑐h</m:t>
                          </m:r>
                        </m:e>
                        <m:sub>
                          <m:r>
                            <a:rPr lang="en-US" altLang="zh-CN" sz="1600" i="1">
                              <a:solidFill>
                                <a:schemeClr val="tx1"/>
                              </a:solidFill>
                              <a:latin typeface="Cambria Math" panose="02040503050406030204" pitchFamily="18" charset="0"/>
                              <a:cs typeface="Cambria Math" panose="02040503050406030204" pitchFamily="18" charset="0"/>
                            </a:rPr>
                            <m:t>𝑦</m:t>
                          </m:r>
                        </m:sub>
                      </m:sSub>
                    </m:oMath>
                  </a14:m>
                  <a:endParaRPr lang="en-MY" sz="1600" dirty="0"/>
                </a:p>
              </p:txBody>
            </p:sp>
          </mc:Choice>
          <mc:Fallback xmlns="">
            <p:sp>
              <p:nvSpPr>
                <p:cNvPr id="10" name="TextBox 9"/>
                <p:cNvSpPr txBox="1">
                  <a:spLocks noRot="1" noChangeAspect="1" noMove="1" noResize="1" noEditPoints="1" noAdjustHandles="1" noChangeArrowheads="1" noChangeShapeType="1" noTextEdit="1"/>
                </p:cNvSpPr>
                <p:nvPr/>
              </p:nvSpPr>
              <p:spPr>
                <a:xfrm>
                  <a:off x="6117736" y="454255"/>
                  <a:ext cx="3521352" cy="357983"/>
                </a:xfrm>
                <a:prstGeom prst="rect">
                  <a:avLst/>
                </a:prstGeom>
                <a:blipFill rotWithShape="1">
                  <a:blip r:embed="rId22"/>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p:sp>
        <p:nvSpPr>
          <p:cNvPr id="17" name="文本框 14"/>
          <p:cNvSpPr txBox="1"/>
          <p:nvPr/>
        </p:nvSpPr>
        <p:spPr>
          <a:xfrm>
            <a:off x="1393829" y="4759311"/>
            <a:ext cx="8491554" cy="646331"/>
          </a:xfrm>
          <a:prstGeom prst="rect">
            <a:avLst/>
          </a:prstGeom>
          <a:noFill/>
        </p:spPr>
        <p:txBody>
          <a:bodyPr wrap="square" rtlCol="0">
            <a:spAutoFit/>
          </a:bodyPr>
          <a:lstStyle/>
          <a:p>
            <a:pPr marL="285750" indent="-285750" algn="just">
              <a:buFont typeface="Wingdings" panose="05000000000000000000" pitchFamily="2" charset="2"/>
              <a:buChar char="Ø"/>
            </a:pPr>
            <a:r>
              <a:rPr lang="zh-CN" altLang="en-US" sz="1800" b="1" kern="100" dirty="0">
                <a:solidFill>
                  <a:srgbClr val="F3863B"/>
                </a:solidFill>
                <a:effectLst/>
                <a:latin typeface="微软雅黑" panose="020B0503020204020204" pitchFamily="34" charset="-122"/>
                <a:ea typeface="微软雅黑" panose="020B0503020204020204" pitchFamily="34" charset="-122"/>
              </a:rPr>
              <a:t>随机失活模块</a:t>
            </a:r>
            <a:r>
              <a:rPr lang="zh-CN" altLang="en-US" sz="1800" kern="100" dirty="0">
                <a:effectLst/>
                <a:latin typeface="微软雅黑" panose="020B0503020204020204" pitchFamily="34" charset="-122"/>
                <a:ea typeface="微软雅黑" panose="020B0503020204020204" pitchFamily="34" charset="-122"/>
              </a:rPr>
              <a:t>对每张照片进行部分像素随机屏蔽，</a:t>
            </a:r>
            <a:r>
              <a:rPr lang="zh-CN" altLang="en-US" sz="1800" b="1" kern="100" dirty="0">
                <a:solidFill>
                  <a:srgbClr val="F3863B"/>
                </a:solidFill>
                <a:effectLst/>
                <a:latin typeface="微软雅黑" panose="020B0503020204020204" pitchFamily="34" charset="-122"/>
                <a:ea typeface="微软雅黑" panose="020B0503020204020204" pitchFamily="34" charset="-122"/>
              </a:rPr>
              <a:t>无法遮挡相同语义身体部位</a:t>
            </a:r>
            <a:r>
              <a:rPr lang="zh-CN" altLang="en-US" sz="1800" kern="100" dirty="0">
                <a:effectLst/>
                <a:latin typeface="微软雅黑" panose="020B0503020204020204" pitchFamily="34" charset="-122"/>
                <a:ea typeface="微软雅黑" panose="020B0503020204020204" pitchFamily="34" charset="-122"/>
              </a:rPr>
              <a:t>，进而无法增强局部区域的关注特征学习。</a:t>
            </a:r>
          </a:p>
        </p:txBody>
      </p:sp>
      <p:pic>
        <p:nvPicPr>
          <p:cNvPr id="2" name="图片 6" descr="BDB_compare"/>
          <p:cNvPicPr>
            <a:picLocks noChangeAspect="1"/>
          </p:cNvPicPr>
          <p:nvPr/>
        </p:nvPicPr>
        <p:blipFill>
          <a:blip r:embed="rId4"/>
          <a:stretch>
            <a:fillRect/>
          </a:stretch>
        </p:blipFill>
        <p:spPr>
          <a:xfrm>
            <a:off x="864399" y="1562566"/>
            <a:ext cx="4862352" cy="2703810"/>
          </a:xfrm>
          <a:prstGeom prst="rect">
            <a:avLst/>
          </a:prstGeom>
        </p:spPr>
      </p:pic>
      <p:graphicFrame>
        <p:nvGraphicFramePr>
          <p:cNvPr id="4" name="表格 3"/>
          <p:cNvGraphicFramePr>
            <a:graphicFrameLocks noGrp="1"/>
          </p:cNvGraphicFramePr>
          <p:nvPr>
            <p:custDataLst>
              <p:tags r:id="rId1"/>
            </p:custDataLst>
          </p:nvPr>
        </p:nvGraphicFramePr>
        <p:xfrm>
          <a:off x="6096000" y="1677255"/>
          <a:ext cx="4178300" cy="2382993"/>
        </p:xfrm>
        <a:graphic>
          <a:graphicData uri="http://schemas.openxmlformats.org/drawingml/2006/table">
            <a:tbl>
              <a:tblPr firstRow="1" bandRow="1">
                <a:tableStyleId>{00A15C55-8517-42AA-B614-E9B94910E393}</a:tableStyleId>
              </a:tblPr>
              <a:tblGrid>
                <a:gridCol w="2089150">
                  <a:extLst>
                    <a:ext uri="{9D8B030D-6E8A-4147-A177-3AD203B41FA5}">
                      <a16:colId xmlns:a16="http://schemas.microsoft.com/office/drawing/2014/main" val="20000"/>
                    </a:ext>
                  </a:extLst>
                </a:gridCol>
                <a:gridCol w="2089150">
                  <a:extLst>
                    <a:ext uri="{9D8B030D-6E8A-4147-A177-3AD203B41FA5}">
                      <a16:colId xmlns:a16="http://schemas.microsoft.com/office/drawing/2014/main" val="20001"/>
                    </a:ext>
                  </a:extLst>
                </a:gridCol>
              </a:tblGrid>
              <a:tr h="406112">
                <a:tc>
                  <a:txBody>
                    <a:bodyPr/>
                    <a:lstStyle/>
                    <a:p>
                      <a:pPr algn="ctr"/>
                      <a:r>
                        <a:rPr lang="zh-CN" altLang="en-US" sz="1600" dirty="0">
                          <a:latin typeface="微软雅黑" panose="020B0503020204020204" pitchFamily="34" charset="-122"/>
                          <a:ea typeface="微软雅黑" panose="020B0503020204020204" pitchFamily="34" charset="-122"/>
                        </a:rPr>
                        <a:t>批次方块随机屏蔽</a:t>
                      </a:r>
                    </a:p>
                  </a:txBody>
                  <a:tcPr>
                    <a:solidFill>
                      <a:srgbClr val="BD9F68"/>
                    </a:solidFill>
                  </a:tcPr>
                </a:tc>
                <a:tc>
                  <a:txBody>
                    <a:bodyPr/>
                    <a:lstStyle/>
                    <a:p>
                      <a:pPr algn="ctr"/>
                      <a:r>
                        <a:rPr lang="zh-CN" altLang="en-US" sz="1600" dirty="0">
                          <a:latin typeface="微软雅黑" panose="020B0503020204020204" pitchFamily="34" charset="-122"/>
                          <a:ea typeface="微软雅黑" panose="020B0503020204020204" pitchFamily="34" charset="-122"/>
                        </a:rPr>
                        <a:t>随机失活</a:t>
                      </a:r>
                    </a:p>
                  </a:txBody>
                  <a:tcPr>
                    <a:solidFill>
                      <a:srgbClr val="BD9F68"/>
                    </a:solidFill>
                  </a:tcPr>
                </a:tc>
                <a:extLst>
                  <a:ext uri="{0D108BD9-81ED-4DB2-BD59-A6C34878D82A}">
                    <a16:rowId xmlns:a16="http://schemas.microsoft.com/office/drawing/2014/main" val="10000"/>
                  </a:ext>
                </a:extLst>
              </a:tr>
              <a:tr h="402630">
                <a:tc gridSpan="2">
                  <a:txBody>
                    <a:bodyPr/>
                    <a:lstStyle/>
                    <a:p>
                      <a:pPr algn="ctr"/>
                      <a:r>
                        <a:rPr lang="zh-CN" altLang="en-US" sz="1600" kern="100" dirty="0">
                          <a:effectLst/>
                          <a:latin typeface="微软雅黑" panose="020B0503020204020204" pitchFamily="34" charset="-122"/>
                          <a:ea typeface="微软雅黑" panose="020B0503020204020204" pitchFamily="34" charset="-122"/>
                        </a:rPr>
                        <a:t>对输出特征图进行随机屏蔽</a:t>
                      </a:r>
                      <a:endParaRPr lang="en-MY" altLang="zh-CN" sz="1600" kern="100" dirty="0">
                        <a:effectLst/>
                        <a:latin typeface="微软雅黑" panose="020B0503020204020204" pitchFamily="34" charset="-122"/>
                        <a:ea typeface="微软雅黑" panose="020B0503020204020204" pitchFamily="34" charset="-122"/>
                      </a:endParaRPr>
                    </a:p>
                  </a:txBody>
                  <a:tcPr>
                    <a:solidFill>
                      <a:srgbClr val="D8C5A4"/>
                    </a:solidFill>
                  </a:tcPr>
                </a:tc>
                <a:tc hMerge="1">
                  <a:txBody>
                    <a:bodyPr/>
                    <a:lstStyle/>
                    <a:p>
                      <a:endParaRPr lang="en-US"/>
                    </a:p>
                  </a:txBody>
                  <a:tcPr>
                    <a:solidFill>
                      <a:srgbClr val="D8C5A4"/>
                    </a:solidFill>
                  </a:tcPr>
                </a:tc>
                <a:extLst>
                  <a:ext uri="{0D108BD9-81ED-4DB2-BD59-A6C34878D82A}">
                    <a16:rowId xmlns:a16="http://schemas.microsoft.com/office/drawing/2014/main" val="10001"/>
                  </a:ext>
                </a:extLst>
              </a:tr>
              <a:tr h="381838">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00" dirty="0">
                          <a:effectLst/>
                          <a:latin typeface="微软雅黑" panose="020B0503020204020204" pitchFamily="34" charset="-122"/>
                          <a:ea typeface="微软雅黑" panose="020B0503020204020204" pitchFamily="34" charset="-122"/>
                        </a:rPr>
                        <a:t>数据集和特征正则化</a:t>
                      </a:r>
                      <a:endParaRPr lang="zh-CN" altLang="en-US" sz="1600" dirty="0">
                        <a:latin typeface="微软雅黑" panose="020B0503020204020204" pitchFamily="34" charset="-122"/>
                        <a:ea typeface="微软雅黑" panose="020B0503020204020204" pitchFamily="34" charset="-122"/>
                      </a:endParaRPr>
                    </a:p>
                  </a:txBody>
                  <a:tcPr>
                    <a:solidFill>
                      <a:srgbClr val="D8C5A4">
                        <a:alpha val="54902"/>
                      </a:srgbClr>
                    </a:solidFill>
                  </a:tcPr>
                </a:tc>
                <a:tc hMerge="1">
                  <a:txBody>
                    <a:bodyPr/>
                    <a:lstStyle/>
                    <a:p>
                      <a:endParaRPr lang="en-US"/>
                    </a:p>
                  </a:txBody>
                  <a:tcPr>
                    <a:solidFill>
                      <a:srgbClr val="D8C5A4">
                        <a:alpha val="54902"/>
                      </a:srgbClr>
                    </a:solidFill>
                  </a:tcPr>
                </a:tc>
                <a:extLst>
                  <a:ext uri="{0D108BD9-81ED-4DB2-BD59-A6C34878D82A}">
                    <a16:rowId xmlns:a16="http://schemas.microsoft.com/office/drawing/2014/main" val="10002"/>
                  </a:ext>
                </a:extLst>
              </a:tr>
              <a:tr h="586286">
                <a:tc>
                  <a:txBody>
                    <a:bodyPr/>
                    <a:lstStyle/>
                    <a:p>
                      <a:r>
                        <a:rPr lang="zh-CN" altLang="en-US" sz="1600" dirty="0">
                          <a:latin typeface="微软雅黑" panose="020B0503020204020204" pitchFamily="34" charset="-122"/>
                          <a:ea typeface="微软雅黑" panose="020B0503020204020204" pitchFamily="34" charset="-122"/>
                        </a:rPr>
                        <a:t>对同一批次的特征序列进行相同位置的随机屏蔽</a:t>
                      </a:r>
                    </a:p>
                  </a:txBody>
                  <a:tcPr>
                    <a:solidFill>
                      <a:srgbClr val="D8C5A4"/>
                    </a:solidFill>
                  </a:tcPr>
                </a:tc>
                <a:tc>
                  <a:txBody>
                    <a:bodyPr/>
                    <a:lstStyle/>
                    <a:p>
                      <a:r>
                        <a:rPr lang="zh-CN" altLang="en-US" sz="1600" dirty="0">
                          <a:latin typeface="微软雅黑" panose="020B0503020204020204" pitchFamily="34" charset="-122"/>
                          <a:ea typeface="微软雅黑" panose="020B0503020204020204" pitchFamily="34" charset="-122"/>
                        </a:rPr>
                        <a:t>为每个特征序列进行不同位置的随机屏蔽</a:t>
                      </a:r>
                    </a:p>
                  </a:txBody>
                  <a:tcPr>
                    <a:solidFill>
                      <a:srgbClr val="D8C5A4"/>
                    </a:solidFill>
                  </a:tcPr>
                </a:tc>
                <a:extLst>
                  <a:ext uri="{0D108BD9-81ED-4DB2-BD59-A6C34878D82A}">
                    <a16:rowId xmlns:a16="http://schemas.microsoft.com/office/drawing/2014/main" val="10003"/>
                  </a:ext>
                </a:extLst>
              </a:tr>
              <a:tr h="369453">
                <a:tc>
                  <a:txBody>
                    <a:bodyPr/>
                    <a:lstStyle/>
                    <a:p>
                      <a:pPr algn="ctr"/>
                      <a:r>
                        <a:rPr lang="zh-CN" altLang="en-US" sz="1600" dirty="0">
                          <a:latin typeface="微软雅黑" panose="020B0503020204020204" pitchFamily="34" charset="-122"/>
                          <a:ea typeface="微软雅黑" panose="020B0503020204020204" pitchFamily="34" charset="-122"/>
                        </a:rPr>
                        <a:t>部分区域屏蔽</a:t>
                      </a:r>
                    </a:p>
                  </a:txBody>
                  <a:tcPr>
                    <a:solidFill>
                      <a:srgbClr val="EADFCD"/>
                    </a:solidFill>
                  </a:tcPr>
                </a:tc>
                <a:tc>
                  <a:txBody>
                    <a:bodyPr/>
                    <a:lstStyle/>
                    <a:p>
                      <a:pPr algn="ctr"/>
                      <a:r>
                        <a:rPr lang="zh-CN" altLang="en-US" sz="1600" dirty="0">
                          <a:latin typeface="微软雅黑" panose="020B0503020204020204" pitchFamily="34" charset="-122"/>
                          <a:ea typeface="微软雅黑" panose="020B0503020204020204" pitchFamily="34" charset="-122"/>
                        </a:rPr>
                        <a:t>部分像素屏蔽</a:t>
                      </a:r>
                    </a:p>
                  </a:txBody>
                  <a:tcPr>
                    <a:solidFill>
                      <a:srgbClr val="EADFCD"/>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数据增强</a:t>
            </a:r>
          </a:p>
        </p:txBody>
      </p:sp>
      <mc:AlternateContent xmlns:mc="http://schemas.openxmlformats.org/markup-compatibility/2006" xmlns:a14="http://schemas.microsoft.com/office/drawing/2010/main">
        <mc:Choice Requires="a14">
          <p:graphicFrame>
            <p:nvGraphicFramePr>
              <p:cNvPr id="2" name="表格 3"/>
              <p:cNvGraphicFramePr>
                <a:graphicFrameLocks noGrp="1"/>
              </p:cNvGraphicFramePr>
              <p:nvPr/>
            </p:nvGraphicFramePr>
            <p:xfrm>
              <a:off x="1545233" y="1262820"/>
              <a:ext cx="3749040" cy="1950720"/>
            </p:xfrm>
            <a:graphic>
              <a:graphicData uri="http://schemas.openxmlformats.org/drawingml/2006/table">
                <a:tbl>
                  <a:tblPr firstRow="1" bandRow="1">
                    <a:tableStyleId>{00A15C55-8517-42AA-B614-E9B94910E393}</a:tableStyleId>
                  </a:tblPr>
                  <a:tblGrid>
                    <a:gridCol w="12801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tblGrid>
                  <a:tr h="182880">
                    <a:tc>
                      <a:txBody>
                        <a:bodyPr/>
                        <a:lstStyle/>
                        <a:p>
                          <a:pPr marL="0" marR="0" algn="ctr">
                            <a:spcBef>
                              <a:spcPts val="0"/>
                            </a:spcBef>
                            <a:spcAft>
                              <a:spcPts val="0"/>
                            </a:spcAft>
                          </a:pPr>
                          <a:r>
                            <a:rPr lang="zh-CN" altLang="en-US" sz="1400" b="0" kern="100" dirty="0">
                              <a:solidFill>
                                <a:schemeClr val="tx1"/>
                              </a:solidFill>
                              <a:effectLst/>
                              <a:latin typeface="微软雅黑" panose="020B0503020204020204" pitchFamily="34" charset="-122"/>
                              <a:ea typeface="微软雅黑" panose="020B0503020204020204" pitchFamily="34" charset="-122"/>
                            </a:rPr>
                            <a:t>输出特征批次方块</a:t>
                          </a:r>
                          <a:r>
                            <a:rPr lang="zh-CN" altLang="en-US" sz="1400" b="0" kern="100" dirty="0">
                              <a:solidFill>
                                <a:schemeClr val="tx1"/>
                              </a:solidFill>
                              <a:latin typeface="微软雅黑" panose="020B0503020204020204" pitchFamily="34" charset="-122"/>
                              <a:ea typeface="微软雅黑" panose="020B0503020204020204" pitchFamily="34" charset="-122"/>
                            </a:rPr>
                            <a:t>随机屏蔽</a:t>
                          </a:r>
                          <a:r>
                            <a:rPr lang="zh-CN" altLang="en-US" sz="1400" b="0" kern="100" dirty="0">
                              <a:solidFill>
                                <a:schemeClr val="tx1"/>
                              </a:solidFill>
                              <a:effectLst/>
                              <a:latin typeface="微软雅黑" panose="020B0503020204020204" pitchFamily="34" charset="-122"/>
                              <a:ea typeface="微软雅黑" panose="020B0503020204020204" pitchFamily="34" charset="-122"/>
                            </a:rPr>
                            <a:t>模块 </a:t>
                          </a:r>
                          <a:endParaRPr lang="en-MY" sz="1400" b="0" kern="100" dirty="0">
                            <a:solidFill>
                              <a:schemeClr val="tx1"/>
                            </a:solidFill>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cs typeface="Cambria Math" panose="02040503050406030204" pitchFamily="18" charset="0"/>
                                      </a:rPr>
                                    </m:ctrlPr>
                                  </m:sSubPr>
                                  <m:e>
                                    <m:r>
                                      <a:rPr lang="en-US" altLang="zh-CN" sz="1400" b="0" i="1" smtClean="0">
                                        <a:solidFill>
                                          <a:schemeClr val="tx1"/>
                                        </a:solidFill>
                                        <a:latin typeface="Cambria Math" panose="02040503050406030204" pitchFamily="18" charset="0"/>
                                        <a:cs typeface="Cambria Math" panose="02040503050406030204" pitchFamily="18" charset="0"/>
                                      </a:rPr>
                                      <m:t>𝑟𝑎𝑡𝑖𝑜</m:t>
                                    </m:r>
                                  </m:e>
                                  <m:sub>
                                    <m:r>
                                      <a:rPr lang="en-US" altLang="zh-CN" sz="1400" b="0" i="1" smtClean="0">
                                        <a:solidFill>
                                          <a:schemeClr val="tx1"/>
                                        </a:solidFill>
                                        <a:latin typeface="Cambria Math" panose="02040503050406030204" pitchFamily="18" charset="0"/>
                                        <a:cs typeface="Cambria Math" panose="02040503050406030204" pitchFamily="18" charset="0"/>
                                      </a:rPr>
                                      <m:t>h</m:t>
                                    </m:r>
                                  </m:sub>
                                </m:sSub>
                              </m:oMath>
                            </m:oMathPara>
                          </a14:m>
                          <a:endParaRPr lang="en-MY" sz="14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400" b="0" kern="0" dirty="0" err="1">
                              <a:solidFill>
                                <a:srgbClr val="000000"/>
                              </a:solidFill>
                              <a:effectLst/>
                              <a:latin typeface="Times New Roman" panose="02020603050405020304" pitchFamily="18" charset="0"/>
                              <a:ea typeface="宋体" panose="02010600030101010101" pitchFamily="2" charset="-122"/>
                            </a:rPr>
                            <a:t>mAP</a:t>
                          </a:r>
                          <a:r>
                            <a:rPr lang="en-MY" sz="1400" b="0" kern="100" dirty="0">
                              <a:solidFill>
                                <a:srgbClr val="000000"/>
                              </a:solidFill>
                              <a:effectLst/>
                              <a:latin typeface="宋体" panose="02010600030101010101" pitchFamily="2" charset="-122"/>
                              <a:ea typeface="宋体" panose="02010600030101010101" pitchFamily="2" charset="-122"/>
                            </a:rPr>
                            <a:t>(%)</a:t>
                          </a:r>
                          <a:endParaRPr lang="en-MY" sz="14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400" b="0" kern="0" dirty="0">
                              <a:solidFill>
                                <a:srgbClr val="000000"/>
                              </a:solidFill>
                              <a:effectLst/>
                              <a:latin typeface="Times New Roman" panose="02020603050405020304" pitchFamily="18" charset="0"/>
                              <a:ea typeface="宋体" panose="02010600030101010101" pitchFamily="2" charset="-122"/>
                            </a:rPr>
                            <a:t>R-1</a:t>
                          </a:r>
                          <a:r>
                            <a:rPr lang="en-MY" sz="1400" b="0" kern="100" dirty="0">
                              <a:solidFill>
                                <a:srgbClr val="000000"/>
                              </a:solidFill>
                              <a:effectLst/>
                              <a:latin typeface="宋体" panose="02010600030101010101" pitchFamily="2" charset="-122"/>
                              <a:ea typeface="宋体" panose="02010600030101010101" pitchFamily="2" charset="-122"/>
                            </a:rPr>
                            <a:t>(%)</a:t>
                          </a:r>
                          <a:endParaRPr lang="en-MY" sz="14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182880">
                    <a:tc>
                      <a:txBody>
                        <a:bodyPr/>
                        <a:lstStyle/>
                        <a:p>
                          <a:pPr marL="0" marR="0" algn="ctr" fontAlgn="ctr">
                            <a:spcBef>
                              <a:spcPts val="0"/>
                            </a:spcBef>
                            <a:spcAft>
                              <a:spcPts val="0"/>
                            </a:spcAft>
                          </a:pPr>
                          <a:r>
                            <a:rPr lang="zh-CN" altLang="en-US" sz="1400" kern="100" dirty="0">
                              <a:effectLst/>
                              <a:latin typeface="微软雅黑" panose="020B0503020204020204" pitchFamily="34" charset="-122"/>
                              <a:ea typeface="微软雅黑" panose="020B0503020204020204" pitchFamily="34" charset="-122"/>
                            </a:rPr>
                            <a:t>关闭</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80.3</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89.8</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182880">
                    <a:tc rowSpan="3">
                      <a:txBody>
                        <a:bodyPr/>
                        <a:lstStyle/>
                        <a:p>
                          <a:pPr marL="0" marR="0" algn="ctr" fontAlgn="ctr">
                            <a:spcBef>
                              <a:spcPts val="0"/>
                            </a:spcBef>
                            <a:spcAft>
                              <a:spcPts val="0"/>
                            </a:spcAft>
                          </a:pPr>
                          <a:r>
                            <a:rPr lang="zh-CN" altLang="en-US" sz="1400" kern="100" dirty="0">
                              <a:effectLst/>
                              <a:latin typeface="微软雅黑" panose="020B0503020204020204" pitchFamily="34" charset="-122"/>
                              <a:ea typeface="微软雅黑" panose="020B0503020204020204" pitchFamily="34" charset="-122"/>
                            </a:rPr>
                            <a:t>开启</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0.2</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80.5</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89.5</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2"/>
                      </a:ext>
                    </a:extLst>
                  </a:tr>
                  <a:tr h="182880">
                    <a:tc vMerge="1">
                      <a:txBody>
                        <a:bodyPr/>
                        <a:lstStyle/>
                        <a:p>
                          <a:endParaRPr lang="en-US"/>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0.3</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b="1" kern="0" dirty="0">
                              <a:solidFill>
                                <a:srgbClr val="000000"/>
                              </a:solidFill>
                              <a:effectLst/>
                              <a:latin typeface="微软雅黑" panose="020B0503020204020204" pitchFamily="34" charset="-122"/>
                              <a:ea typeface="微软雅黑" panose="020B0503020204020204" pitchFamily="34" charset="-122"/>
                            </a:rPr>
                            <a:t>80.6</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b="1" kern="0" dirty="0">
                              <a:solidFill>
                                <a:srgbClr val="000000"/>
                              </a:solidFill>
                              <a:effectLst/>
                              <a:latin typeface="微软雅黑" panose="020B0503020204020204" pitchFamily="34" charset="-122"/>
                              <a:ea typeface="微软雅黑" panose="020B0503020204020204" pitchFamily="34" charset="-122"/>
                            </a:rPr>
                            <a:t>89.8</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3"/>
                      </a:ext>
                    </a:extLst>
                  </a:tr>
                  <a:tr h="182880">
                    <a:tc vMerge="1">
                      <a:txBody>
                        <a:bodyPr/>
                        <a:lstStyle/>
                        <a:p>
                          <a:endParaRPr lang="en-US"/>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0.4</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80.4</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89.6</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4"/>
                      </a:ext>
                    </a:extLst>
                  </a:tr>
                </a:tbl>
              </a:graphicData>
            </a:graphic>
          </p:graphicFrame>
        </mc:Choice>
        <mc:Fallback xmlns="">
          <p:graphicFrame>
            <p:nvGraphicFramePr>
              <p:cNvPr id="2" name="表格 3"/>
              <p:cNvGraphicFramePr>
                <a:graphicFrameLocks noGrp="1"/>
              </p:cNvGraphicFramePr>
              <p:nvPr/>
            </p:nvGraphicFramePr>
            <p:xfrm>
              <a:off x="1545233" y="1262820"/>
              <a:ext cx="3749040" cy="1950720"/>
            </p:xfrm>
            <a:graphic>
              <a:graphicData uri="http://schemas.openxmlformats.org/drawingml/2006/table">
                <a:tbl>
                  <a:tblPr firstRow="1" bandRow="1">
                    <a:tableStyleId>{00A15C55-8517-42AA-B614-E9B94910E393}</a:tableStyleId>
                  </a:tblPr>
                  <a:tblGrid>
                    <a:gridCol w="1280160"/>
                    <a:gridCol w="822960"/>
                    <a:gridCol w="822960"/>
                    <a:gridCol w="822960"/>
                  </a:tblGrid>
                  <a:tr h="731520">
                    <a:tc>
                      <a:txBody>
                        <a:bodyPr/>
                        <a:lstStyle/>
                        <a:p>
                          <a:pPr marL="0" marR="0" algn="ctr">
                            <a:spcBef>
                              <a:spcPts val="0"/>
                            </a:spcBef>
                            <a:spcAft>
                              <a:spcPts val="0"/>
                            </a:spcAft>
                          </a:pPr>
                          <a:r>
                            <a:rPr lang="zh-CN" altLang="en-US" sz="1400" b="0" kern="100" dirty="0">
                              <a:solidFill>
                                <a:schemeClr val="tx1"/>
                              </a:solidFill>
                              <a:effectLst/>
                              <a:latin typeface="微软雅黑" panose="020B0503020204020204" pitchFamily="34" charset="-122"/>
                              <a:ea typeface="微软雅黑" panose="020B0503020204020204" pitchFamily="34" charset="-122"/>
                            </a:rPr>
                            <a:t>输出特征批次方块</a:t>
                          </a:r>
                          <a:r>
                            <a:rPr lang="zh-CN" altLang="en-US" sz="1400" b="0" kern="100" dirty="0">
                              <a:solidFill>
                                <a:schemeClr val="tx1"/>
                              </a:solidFill>
                              <a:latin typeface="微软雅黑" panose="020B0503020204020204" pitchFamily="34" charset="-122"/>
                              <a:ea typeface="微软雅黑" panose="020B0503020204020204" pitchFamily="34" charset="-122"/>
                            </a:rPr>
                            <a:t>随机屏蔽</a:t>
                          </a:r>
                          <a:r>
                            <a:rPr lang="zh-CN" altLang="en-US" sz="1400" b="0" kern="100" dirty="0">
                              <a:solidFill>
                                <a:schemeClr val="tx1"/>
                              </a:solidFill>
                              <a:effectLst/>
                              <a:latin typeface="微软雅黑" panose="020B0503020204020204" pitchFamily="34" charset="-122"/>
                              <a:ea typeface="微软雅黑" panose="020B0503020204020204" pitchFamily="34" charset="-122"/>
                            </a:rPr>
                            <a:t>模块 </a:t>
                          </a:r>
                          <a:endParaRPr lang="en-MY" sz="1400" b="0" kern="100" dirty="0">
                            <a:solidFill>
                              <a:schemeClr val="tx1"/>
                            </a:solidFill>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endParaRPr lang="zh-CN"/>
                        </a:p>
                      </a:txBody>
                      <a:tcPr marL="68580" marR="68580" anchor="ctr">
                        <a:blipFill>
                          <a:blip r:embed="rId3"/>
                        </a:blipFill>
                      </a:tcPr>
                    </a:tc>
                    <a:tc>
                      <a:txBody>
                        <a:bodyPr/>
                        <a:lstStyle/>
                        <a:p>
                          <a:pPr marL="0" marR="0" algn="ctr">
                            <a:spcBef>
                              <a:spcPts val="0"/>
                            </a:spcBef>
                            <a:spcAft>
                              <a:spcPts val="0"/>
                            </a:spcAft>
                          </a:pPr>
                          <a:r>
                            <a:rPr lang="en-MY" sz="1400" b="0" kern="0" dirty="0" err="1">
                              <a:solidFill>
                                <a:srgbClr val="000000"/>
                              </a:solidFill>
                              <a:effectLst/>
                              <a:latin typeface="Times New Roman" panose="02020603050405020304" pitchFamily="18" charset="0"/>
                              <a:ea typeface="宋体" panose="02010600030101010101" pitchFamily="2" charset="-122"/>
                            </a:rPr>
                            <a:t>mAP</a:t>
                          </a:r>
                          <a:r>
                            <a:rPr lang="en-MY" sz="1400" b="0" kern="100" dirty="0">
                              <a:solidFill>
                                <a:srgbClr val="000000"/>
                              </a:solidFill>
                              <a:effectLst/>
                              <a:latin typeface="宋体" panose="02010600030101010101" pitchFamily="2" charset="-122"/>
                              <a:ea typeface="宋体" panose="02010600030101010101" pitchFamily="2" charset="-122"/>
                            </a:rPr>
                            <a:t>(%)</a:t>
                          </a:r>
                          <a:endParaRPr lang="en-MY" sz="14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400" b="0" kern="0" dirty="0">
                              <a:solidFill>
                                <a:srgbClr val="000000"/>
                              </a:solidFill>
                              <a:effectLst/>
                              <a:latin typeface="Times New Roman" panose="02020603050405020304" pitchFamily="18" charset="0"/>
                              <a:ea typeface="宋体" panose="02010600030101010101" pitchFamily="2" charset="-122"/>
                            </a:rPr>
                            <a:t>R-1</a:t>
                          </a:r>
                          <a:r>
                            <a:rPr lang="en-MY" sz="1400" b="0" kern="100" dirty="0">
                              <a:solidFill>
                                <a:srgbClr val="000000"/>
                              </a:solidFill>
                              <a:effectLst/>
                              <a:latin typeface="宋体" panose="02010600030101010101" pitchFamily="2" charset="-122"/>
                              <a:ea typeface="宋体" panose="02010600030101010101" pitchFamily="2" charset="-122"/>
                            </a:rPr>
                            <a:t>(%)</a:t>
                          </a:r>
                          <a:endParaRPr lang="en-MY" sz="14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182880">
                    <a:tc>
                      <a:txBody>
                        <a:bodyPr/>
                        <a:lstStyle/>
                        <a:p>
                          <a:pPr marL="0" marR="0" algn="ctr" fontAlgn="ctr">
                            <a:spcBef>
                              <a:spcPts val="0"/>
                            </a:spcBef>
                            <a:spcAft>
                              <a:spcPts val="0"/>
                            </a:spcAft>
                          </a:pPr>
                          <a:r>
                            <a:rPr lang="zh-CN" altLang="en-US" sz="1400" kern="100" dirty="0">
                              <a:effectLst/>
                              <a:latin typeface="微软雅黑" panose="020B0503020204020204" pitchFamily="34" charset="-122"/>
                              <a:ea typeface="微软雅黑" panose="020B0503020204020204" pitchFamily="34" charset="-122"/>
                            </a:rPr>
                            <a:t>关闭</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80.3</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effectLst/>
                              <a:latin typeface="微软雅黑" panose="020B0503020204020204" pitchFamily="34" charset="-122"/>
                              <a:ea typeface="微软雅黑" panose="020B0503020204020204" pitchFamily="34" charset="-122"/>
                            </a:rPr>
                            <a:t>89.8</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182880">
                    <a:tc rowSpan="3">
                      <a:txBody>
                        <a:bodyPr/>
                        <a:lstStyle/>
                        <a:p>
                          <a:pPr marL="0" marR="0" algn="ctr" fontAlgn="ctr">
                            <a:spcBef>
                              <a:spcPts val="0"/>
                            </a:spcBef>
                            <a:spcAft>
                              <a:spcPts val="0"/>
                            </a:spcAft>
                          </a:pPr>
                          <a:r>
                            <a:rPr lang="zh-CN" altLang="en-US" sz="1400" kern="100" dirty="0">
                              <a:effectLst/>
                              <a:latin typeface="微软雅黑" panose="020B0503020204020204" pitchFamily="34" charset="-122"/>
                              <a:ea typeface="微软雅黑" panose="020B0503020204020204" pitchFamily="34" charset="-122"/>
                            </a:rPr>
                            <a:t>开启</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0.2</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80.5</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89.5</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182880">
                    <a:tc vMerge="1">
                      <a:tcPr marL="68580" marR="68580" anchor="ctr">
                        <a:solidFill>
                          <a:srgbClr val="D8C5A4">
                            <a:alpha val="54902"/>
                          </a:srgbClr>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0.3</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b="1" kern="0" dirty="0">
                              <a:solidFill>
                                <a:srgbClr val="000000"/>
                              </a:solidFill>
                              <a:effectLst/>
                              <a:latin typeface="微软雅黑" panose="020B0503020204020204" pitchFamily="34" charset="-122"/>
                              <a:ea typeface="微软雅黑" panose="020B0503020204020204" pitchFamily="34" charset="-122"/>
                            </a:rPr>
                            <a:t>80.6</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b="1" kern="0" dirty="0">
                              <a:solidFill>
                                <a:srgbClr val="000000"/>
                              </a:solidFill>
                              <a:effectLst/>
                              <a:latin typeface="微软雅黑" panose="020B0503020204020204" pitchFamily="34" charset="-122"/>
                              <a:ea typeface="微软雅黑" panose="020B0503020204020204" pitchFamily="34" charset="-122"/>
                            </a:rPr>
                            <a:t>89.8</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182880">
                    <a:tc vMerge="1">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0.4</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80.4</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89.6</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3"/>
              <p:cNvGraphicFramePr>
                <a:graphicFrameLocks noGrp="1"/>
              </p:cNvGraphicFramePr>
              <p:nvPr/>
            </p:nvGraphicFramePr>
            <p:xfrm>
              <a:off x="6402337" y="1261364"/>
              <a:ext cx="3749040" cy="1950720"/>
            </p:xfrm>
            <a:graphic>
              <a:graphicData uri="http://schemas.openxmlformats.org/drawingml/2006/table">
                <a:tbl>
                  <a:tblPr firstRow="1" bandRow="1">
                    <a:tableStyleId>{00A15C55-8517-42AA-B614-E9B94910E393}</a:tableStyleId>
                  </a:tblPr>
                  <a:tblGrid>
                    <a:gridCol w="128016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tblGrid>
                  <a:tr h="182880">
                    <a:tc>
                      <a:txBody>
                        <a:bodyPr/>
                        <a:lstStyle/>
                        <a:p>
                          <a:pPr marL="0" marR="0" algn="ctr">
                            <a:spcBef>
                              <a:spcPts val="0"/>
                            </a:spcBef>
                            <a:spcAft>
                              <a:spcPts val="0"/>
                            </a:spcAft>
                          </a:pPr>
                          <a:r>
                            <a:rPr lang="zh-CN" altLang="en-US" sz="1400" b="0" kern="100" dirty="0">
                              <a:solidFill>
                                <a:schemeClr val="tx1"/>
                              </a:solidFill>
                              <a:effectLst/>
                              <a:latin typeface="微软雅黑" panose="020B0503020204020204" pitchFamily="34" charset="-122"/>
                              <a:ea typeface="微软雅黑" panose="020B0503020204020204" pitchFamily="34" charset="-122"/>
                            </a:rPr>
                            <a:t>输出特征批次方块</a:t>
                          </a:r>
                          <a:r>
                            <a:rPr lang="zh-CN" altLang="en-US" sz="1400" b="0" kern="100" dirty="0">
                              <a:solidFill>
                                <a:schemeClr val="tx1"/>
                              </a:solidFill>
                              <a:latin typeface="微软雅黑" panose="020B0503020204020204" pitchFamily="34" charset="-122"/>
                              <a:ea typeface="微软雅黑" panose="020B0503020204020204" pitchFamily="34" charset="-122"/>
                            </a:rPr>
                            <a:t>随机屏蔽</a:t>
                          </a:r>
                          <a:r>
                            <a:rPr lang="zh-CN" altLang="en-US" sz="1400" b="0" kern="100" dirty="0">
                              <a:solidFill>
                                <a:schemeClr val="tx1"/>
                              </a:solidFill>
                              <a:effectLst/>
                              <a:latin typeface="微软雅黑" panose="020B0503020204020204" pitchFamily="34" charset="-122"/>
                              <a:ea typeface="微软雅黑" panose="020B0503020204020204" pitchFamily="34" charset="-122"/>
                            </a:rPr>
                            <a:t>模块 </a:t>
                          </a:r>
                          <a:endParaRPr lang="en-MY" sz="1400" b="0" kern="100" dirty="0">
                            <a:solidFill>
                              <a:schemeClr val="tx1"/>
                            </a:solidFill>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cs typeface="Cambria Math" panose="02040503050406030204" pitchFamily="18" charset="0"/>
                                      </a:rPr>
                                    </m:ctrlPr>
                                  </m:sSubPr>
                                  <m:e>
                                    <m:r>
                                      <a:rPr lang="en-US" altLang="zh-CN" sz="1400" b="0" i="1" smtClean="0">
                                        <a:solidFill>
                                          <a:schemeClr val="tx1"/>
                                        </a:solidFill>
                                        <a:latin typeface="Cambria Math" panose="02040503050406030204" pitchFamily="18" charset="0"/>
                                        <a:cs typeface="Cambria Math" panose="02040503050406030204" pitchFamily="18" charset="0"/>
                                      </a:rPr>
                                      <m:t>𝑟𝑎𝑡𝑖𝑜</m:t>
                                    </m:r>
                                  </m:e>
                                  <m:sub>
                                    <m:r>
                                      <a:rPr lang="en-US" altLang="zh-CN" sz="1400" b="0" i="1" smtClean="0">
                                        <a:solidFill>
                                          <a:schemeClr val="tx1"/>
                                        </a:solidFill>
                                        <a:latin typeface="Cambria Math" panose="02040503050406030204" pitchFamily="18" charset="0"/>
                                        <a:cs typeface="Cambria Math" panose="02040503050406030204" pitchFamily="18" charset="0"/>
                                      </a:rPr>
                                      <m:t>h</m:t>
                                    </m:r>
                                  </m:sub>
                                </m:sSub>
                              </m:oMath>
                            </m:oMathPara>
                          </a14:m>
                          <a:endParaRPr lang="en-MY" sz="14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400" b="0" kern="0" dirty="0" err="1">
                              <a:solidFill>
                                <a:srgbClr val="000000"/>
                              </a:solidFill>
                              <a:effectLst/>
                              <a:latin typeface="Times New Roman" panose="02020603050405020304" pitchFamily="18" charset="0"/>
                              <a:ea typeface="宋体" panose="02010600030101010101" pitchFamily="2" charset="-122"/>
                            </a:rPr>
                            <a:t>mAP</a:t>
                          </a:r>
                          <a:r>
                            <a:rPr lang="en-MY" sz="1400" b="0" kern="100" dirty="0">
                              <a:solidFill>
                                <a:srgbClr val="000000"/>
                              </a:solidFill>
                              <a:effectLst/>
                              <a:latin typeface="宋体" panose="02010600030101010101" pitchFamily="2" charset="-122"/>
                              <a:ea typeface="宋体" panose="02010600030101010101" pitchFamily="2" charset="-122"/>
                            </a:rPr>
                            <a:t>(%)</a:t>
                          </a:r>
                          <a:endParaRPr lang="en-MY" sz="14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400" b="0" kern="0" dirty="0">
                              <a:solidFill>
                                <a:srgbClr val="000000"/>
                              </a:solidFill>
                              <a:effectLst/>
                              <a:latin typeface="Times New Roman" panose="02020603050405020304" pitchFamily="18" charset="0"/>
                              <a:ea typeface="宋体" panose="02010600030101010101" pitchFamily="2" charset="-122"/>
                            </a:rPr>
                            <a:t>R-1</a:t>
                          </a:r>
                          <a:r>
                            <a:rPr lang="en-MY" sz="1400" b="0" kern="100" dirty="0">
                              <a:solidFill>
                                <a:srgbClr val="000000"/>
                              </a:solidFill>
                              <a:effectLst/>
                              <a:latin typeface="宋体" panose="02010600030101010101" pitchFamily="2" charset="-122"/>
                              <a:ea typeface="宋体" panose="02010600030101010101" pitchFamily="2" charset="-122"/>
                            </a:rPr>
                            <a:t>(%)</a:t>
                          </a:r>
                          <a:endParaRPr lang="en-MY" sz="14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182880">
                    <a:tc>
                      <a:txBody>
                        <a:bodyPr/>
                        <a:lstStyle/>
                        <a:p>
                          <a:pPr marL="0" marR="0" algn="ctr" fontAlgn="ctr">
                            <a:spcBef>
                              <a:spcPts val="0"/>
                            </a:spcBef>
                            <a:spcAft>
                              <a:spcPts val="0"/>
                            </a:spcAft>
                          </a:pPr>
                          <a:r>
                            <a:rPr lang="zh-CN" altLang="en-US" sz="1400" kern="100" dirty="0">
                              <a:effectLst/>
                              <a:latin typeface="微软雅黑" panose="020B0503020204020204" pitchFamily="34" charset="-122"/>
                              <a:ea typeface="微软雅黑" panose="020B0503020204020204" pitchFamily="34" charset="-122"/>
                            </a:rPr>
                            <a:t>关闭</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56.0</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64.0</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182880">
                    <a:tc rowSpan="3">
                      <a:txBody>
                        <a:bodyPr/>
                        <a:lstStyle/>
                        <a:p>
                          <a:pPr marL="0" marR="0" algn="ctr" fontAlgn="ctr">
                            <a:spcBef>
                              <a:spcPts val="0"/>
                            </a:spcBef>
                            <a:spcAft>
                              <a:spcPts val="0"/>
                            </a:spcAft>
                          </a:pPr>
                          <a:r>
                            <a:rPr lang="zh-CN" altLang="en-US" sz="1400" kern="100" dirty="0">
                              <a:effectLst/>
                              <a:latin typeface="微软雅黑" panose="020B0503020204020204" pitchFamily="34" charset="-122"/>
                              <a:ea typeface="微软雅黑" panose="020B0503020204020204" pitchFamily="34" charset="-122"/>
                            </a:rPr>
                            <a:t>开启</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0.1</a:t>
                          </a:r>
                        </a:p>
                      </a:txBody>
                      <a:tcPr marL="68580" marR="68580" anchor="ctr">
                        <a:solidFill>
                          <a:srgbClr val="D8C5A4"/>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56.7</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65.3</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2"/>
                      </a:ext>
                    </a:extLst>
                  </a:tr>
                  <a:tr h="182880">
                    <a:tc vMerge="1">
                      <a:txBody>
                        <a:bodyPr/>
                        <a:lstStyle/>
                        <a:p>
                          <a:endParaRPr lang="en-US"/>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0.2</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55.3</a:t>
                          </a: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62.5</a:t>
                          </a:r>
                        </a:p>
                      </a:txBody>
                      <a:tcPr marL="68580" marR="68580" anchor="ctr">
                        <a:solidFill>
                          <a:srgbClr val="D8C5A4">
                            <a:alpha val="54902"/>
                          </a:srgbClr>
                        </a:solidFill>
                      </a:tcPr>
                    </a:tc>
                    <a:extLst>
                      <a:ext uri="{0D108BD9-81ED-4DB2-BD59-A6C34878D82A}">
                        <a16:rowId xmlns:a16="http://schemas.microsoft.com/office/drawing/2014/main" val="10003"/>
                      </a:ext>
                    </a:extLst>
                  </a:tr>
                  <a:tr h="182880">
                    <a:tc vMerge="1">
                      <a:txBody>
                        <a:bodyPr/>
                        <a:lstStyle/>
                        <a:p>
                          <a:endParaRPr lang="en-US"/>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0.3</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100">
                              <a:effectLst/>
                              <a:latin typeface="微软雅黑" panose="020B0503020204020204" pitchFamily="34" charset="-122"/>
                              <a:ea typeface="微软雅黑" panose="020B0503020204020204" pitchFamily="34" charset="-122"/>
                            </a:rPr>
                            <a:t>55.2</a:t>
                          </a: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62.1</a:t>
                          </a:r>
                        </a:p>
                      </a:txBody>
                      <a:tcPr marL="68580" marR="68580" anchor="ctr">
                        <a:solidFill>
                          <a:srgbClr val="D8C5A4"/>
                        </a:solidFill>
                      </a:tcPr>
                    </a:tc>
                    <a:extLst>
                      <a:ext uri="{0D108BD9-81ED-4DB2-BD59-A6C34878D82A}">
                        <a16:rowId xmlns:a16="http://schemas.microsoft.com/office/drawing/2014/main" val="10004"/>
                      </a:ext>
                    </a:extLst>
                  </a:tr>
                </a:tbl>
              </a:graphicData>
            </a:graphic>
          </p:graphicFrame>
        </mc:Choice>
        <mc:Fallback xmlns="">
          <p:graphicFrame>
            <p:nvGraphicFramePr>
              <p:cNvPr id="6" name="表格 3"/>
              <p:cNvGraphicFramePr>
                <a:graphicFrameLocks noGrp="1"/>
              </p:cNvGraphicFramePr>
              <p:nvPr/>
            </p:nvGraphicFramePr>
            <p:xfrm>
              <a:off x="6402337" y="1261364"/>
              <a:ext cx="3749040" cy="1950720"/>
            </p:xfrm>
            <a:graphic>
              <a:graphicData uri="http://schemas.openxmlformats.org/drawingml/2006/table">
                <a:tbl>
                  <a:tblPr firstRow="1" bandRow="1">
                    <a:tableStyleId>{00A15C55-8517-42AA-B614-E9B94910E393}</a:tableStyleId>
                  </a:tblPr>
                  <a:tblGrid>
                    <a:gridCol w="1280160"/>
                    <a:gridCol w="822960"/>
                    <a:gridCol w="822960"/>
                    <a:gridCol w="822960"/>
                  </a:tblGrid>
                  <a:tr h="731520">
                    <a:tc>
                      <a:txBody>
                        <a:bodyPr/>
                        <a:lstStyle/>
                        <a:p>
                          <a:pPr marL="0" marR="0" algn="ctr">
                            <a:spcBef>
                              <a:spcPts val="0"/>
                            </a:spcBef>
                            <a:spcAft>
                              <a:spcPts val="0"/>
                            </a:spcAft>
                          </a:pPr>
                          <a:r>
                            <a:rPr lang="zh-CN" altLang="en-US" sz="1400" b="0" kern="100" dirty="0">
                              <a:solidFill>
                                <a:schemeClr val="tx1"/>
                              </a:solidFill>
                              <a:effectLst/>
                              <a:latin typeface="微软雅黑" panose="020B0503020204020204" pitchFamily="34" charset="-122"/>
                              <a:ea typeface="微软雅黑" panose="020B0503020204020204" pitchFamily="34" charset="-122"/>
                            </a:rPr>
                            <a:t>输出特征批次方块</a:t>
                          </a:r>
                          <a:r>
                            <a:rPr lang="zh-CN" altLang="en-US" sz="1400" b="0" kern="100" dirty="0">
                              <a:solidFill>
                                <a:schemeClr val="tx1"/>
                              </a:solidFill>
                              <a:latin typeface="微软雅黑" panose="020B0503020204020204" pitchFamily="34" charset="-122"/>
                              <a:ea typeface="微软雅黑" panose="020B0503020204020204" pitchFamily="34" charset="-122"/>
                            </a:rPr>
                            <a:t>随机屏蔽</a:t>
                          </a:r>
                          <a:r>
                            <a:rPr lang="zh-CN" altLang="en-US" sz="1400" b="0" kern="100" dirty="0">
                              <a:solidFill>
                                <a:schemeClr val="tx1"/>
                              </a:solidFill>
                              <a:effectLst/>
                              <a:latin typeface="微软雅黑" panose="020B0503020204020204" pitchFamily="34" charset="-122"/>
                              <a:ea typeface="微软雅黑" panose="020B0503020204020204" pitchFamily="34" charset="-122"/>
                            </a:rPr>
                            <a:t>模块 </a:t>
                          </a:r>
                          <a:endParaRPr lang="en-MY" sz="1400" b="0" kern="100" dirty="0">
                            <a:solidFill>
                              <a:schemeClr val="tx1"/>
                            </a:solidFill>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endParaRPr lang="zh-CN"/>
                        </a:p>
                      </a:txBody>
                      <a:tcPr marL="68580" marR="68580" anchor="ctr">
                        <a:blipFill>
                          <a:blip r:embed="rId4"/>
                        </a:blipFill>
                      </a:tcPr>
                    </a:tc>
                    <a:tc>
                      <a:txBody>
                        <a:bodyPr/>
                        <a:lstStyle/>
                        <a:p>
                          <a:pPr marL="0" marR="0" algn="ctr">
                            <a:spcBef>
                              <a:spcPts val="0"/>
                            </a:spcBef>
                            <a:spcAft>
                              <a:spcPts val="0"/>
                            </a:spcAft>
                          </a:pPr>
                          <a:r>
                            <a:rPr lang="en-MY" sz="1400" b="0" kern="0" dirty="0" err="1">
                              <a:solidFill>
                                <a:srgbClr val="000000"/>
                              </a:solidFill>
                              <a:effectLst/>
                              <a:latin typeface="Times New Roman" panose="02020603050405020304" pitchFamily="18" charset="0"/>
                              <a:ea typeface="宋体" panose="02010600030101010101" pitchFamily="2" charset="-122"/>
                            </a:rPr>
                            <a:t>mAP</a:t>
                          </a:r>
                          <a:r>
                            <a:rPr lang="en-MY" sz="1400" b="0" kern="100" dirty="0">
                              <a:solidFill>
                                <a:srgbClr val="000000"/>
                              </a:solidFill>
                              <a:effectLst/>
                              <a:latin typeface="宋体" panose="02010600030101010101" pitchFamily="2" charset="-122"/>
                              <a:ea typeface="宋体" panose="02010600030101010101" pitchFamily="2" charset="-122"/>
                            </a:rPr>
                            <a:t>(%)</a:t>
                          </a:r>
                          <a:endParaRPr lang="en-MY" sz="14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400" b="0" kern="0" dirty="0">
                              <a:solidFill>
                                <a:srgbClr val="000000"/>
                              </a:solidFill>
                              <a:effectLst/>
                              <a:latin typeface="Times New Roman" panose="02020603050405020304" pitchFamily="18" charset="0"/>
                              <a:ea typeface="宋体" panose="02010600030101010101" pitchFamily="2" charset="-122"/>
                            </a:rPr>
                            <a:t>R-1</a:t>
                          </a:r>
                          <a:r>
                            <a:rPr lang="en-MY" sz="1400" b="0" kern="100" dirty="0">
                              <a:solidFill>
                                <a:srgbClr val="000000"/>
                              </a:solidFill>
                              <a:effectLst/>
                              <a:latin typeface="宋体" panose="02010600030101010101" pitchFamily="2" charset="-122"/>
                              <a:ea typeface="宋体" panose="02010600030101010101" pitchFamily="2" charset="-122"/>
                            </a:rPr>
                            <a:t>(%)</a:t>
                          </a:r>
                          <a:endParaRPr lang="en-MY" sz="14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182880">
                    <a:tc>
                      <a:txBody>
                        <a:bodyPr/>
                        <a:lstStyle/>
                        <a:p>
                          <a:pPr marL="0" marR="0" algn="ctr" fontAlgn="ctr">
                            <a:spcBef>
                              <a:spcPts val="0"/>
                            </a:spcBef>
                            <a:spcAft>
                              <a:spcPts val="0"/>
                            </a:spcAft>
                          </a:pPr>
                          <a:r>
                            <a:rPr lang="zh-CN" altLang="en-US" sz="1400" kern="100" dirty="0">
                              <a:effectLst/>
                              <a:latin typeface="微软雅黑" panose="020B0503020204020204" pitchFamily="34" charset="-122"/>
                              <a:ea typeface="微软雅黑" panose="020B0503020204020204" pitchFamily="34" charset="-122"/>
                            </a:rPr>
                            <a:t>关闭</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56.0</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64.0</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182880">
                    <a:tc rowSpan="3">
                      <a:txBody>
                        <a:bodyPr/>
                        <a:lstStyle/>
                        <a:p>
                          <a:pPr marL="0" marR="0" algn="ctr" fontAlgn="ctr">
                            <a:spcBef>
                              <a:spcPts val="0"/>
                            </a:spcBef>
                            <a:spcAft>
                              <a:spcPts val="0"/>
                            </a:spcAft>
                          </a:pPr>
                          <a:r>
                            <a:rPr lang="zh-CN" altLang="en-US" sz="1400" kern="100" dirty="0">
                              <a:effectLst/>
                              <a:latin typeface="微软雅黑" panose="020B0503020204020204" pitchFamily="34" charset="-122"/>
                              <a:ea typeface="微软雅黑" panose="020B0503020204020204" pitchFamily="34" charset="-122"/>
                            </a:rPr>
                            <a:t>开启</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0.1</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56.7</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b="1" kern="100" dirty="0">
                              <a:effectLst/>
                              <a:latin typeface="微软雅黑" panose="020B0503020204020204" pitchFamily="34" charset="-122"/>
                              <a:ea typeface="微软雅黑" panose="020B0503020204020204" pitchFamily="34" charset="-122"/>
                            </a:rPr>
                            <a:t>65.3</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182880">
                    <a:tc vMerge="1">
                      <a:tcPr marL="68580" marR="68580" anchor="ctr">
                        <a:solidFill>
                          <a:srgbClr val="D8C5A4">
                            <a:alpha val="54902"/>
                          </a:srgbClr>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0.2</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55.3</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62.5</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182880">
                    <a:tc vMerge="1">
                      <a:tcPr marL="68580" marR="68580" anchor="ctr">
                        <a:solidFill>
                          <a:srgbClr val="D8C5A4"/>
                        </a:solidFill>
                      </a:tcPr>
                    </a:tc>
                    <a:tc>
                      <a:txBody>
                        <a:bodyPr/>
                        <a:lstStyle/>
                        <a:p>
                          <a:pPr marL="0" marR="0" algn="ctr" fontAlgn="ctr">
                            <a:spcBef>
                              <a:spcPts val="0"/>
                            </a:spcBef>
                            <a:spcAft>
                              <a:spcPts val="0"/>
                            </a:spcAft>
                          </a:pPr>
                          <a:r>
                            <a:rPr lang="en-MY" sz="1400" kern="0" dirty="0">
                              <a:solidFill>
                                <a:srgbClr val="000000"/>
                              </a:solidFill>
                              <a:effectLst/>
                              <a:latin typeface="微软雅黑" panose="020B0503020204020204" pitchFamily="34" charset="-122"/>
                              <a:ea typeface="微软雅黑" panose="020B0503020204020204" pitchFamily="34" charset="-122"/>
                            </a:rPr>
                            <a:t>0.3</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100">
                              <a:effectLst/>
                              <a:latin typeface="微软雅黑" panose="020B0503020204020204" pitchFamily="34" charset="-122"/>
                              <a:ea typeface="微软雅黑" panose="020B0503020204020204" pitchFamily="34" charset="-122"/>
                            </a:rPr>
                            <a:t>55.2</a:t>
                          </a:r>
                          <a:endParaRPr lang="en-MY" sz="14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400" kern="100" dirty="0">
                              <a:effectLst/>
                              <a:latin typeface="微软雅黑" panose="020B0503020204020204" pitchFamily="34" charset="-122"/>
                              <a:ea typeface="微软雅黑" panose="020B0503020204020204" pitchFamily="34" charset="-122"/>
                            </a:rPr>
                            <a:t>62.1</a:t>
                          </a:r>
                          <a:endParaRPr lang="en-MY" sz="14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bl>
              </a:graphicData>
            </a:graphic>
          </p:graphicFrame>
        </mc:Fallback>
      </mc:AlternateContent>
      <p:sp>
        <p:nvSpPr>
          <p:cNvPr id="7" name="文本框 99"/>
          <p:cNvSpPr txBox="1"/>
          <p:nvPr/>
        </p:nvSpPr>
        <p:spPr>
          <a:xfrm>
            <a:off x="1465144" y="3215943"/>
            <a:ext cx="3909219" cy="523220"/>
          </a:xfrm>
          <a:prstGeom prst="rect">
            <a:avLst/>
          </a:prstGeom>
          <a:solidFill>
            <a:schemeClr val="bg1"/>
          </a:solidFill>
          <a:ln w="9525">
            <a:noFill/>
          </a:ln>
        </p:spPr>
        <p:txBody>
          <a:bodyPr wrap="square">
            <a:spAutoFit/>
          </a:bodyPr>
          <a:lstStyle/>
          <a:p>
            <a:pPr algn="ctr"/>
            <a:r>
              <a:rPr lang="zh-CN" sz="1400" dirty="0">
                <a:latin typeface="微软雅黑" panose="020B0503020204020204" pitchFamily="34" charset="-122"/>
                <a:ea typeface="微软雅黑" panose="020B0503020204020204" pitchFamily="34" charset="-122"/>
              </a:rPr>
              <a:t>表1</a:t>
            </a:r>
            <a:r>
              <a:rPr lang="en-MY" altLang="zh-CN" sz="1400" dirty="0">
                <a:latin typeface="微软雅黑" panose="020B0503020204020204" pitchFamily="34" charset="-122"/>
                <a:ea typeface="微软雅黑" panose="020B0503020204020204" pitchFamily="34" charset="-122"/>
              </a:rPr>
              <a:t>2</a:t>
            </a:r>
            <a:r>
              <a:rPr lang="zh-CN" sz="1400" dirty="0">
                <a:latin typeface="微软雅黑" panose="020B0503020204020204" pitchFamily="34" charset="-122"/>
                <a:ea typeface="微软雅黑" panose="020B0503020204020204" pitchFamily="34" charset="-122"/>
              </a:rPr>
              <a:t>：</a:t>
            </a:r>
            <a:r>
              <a:rPr lang="zh-CN" sz="1400" dirty="0">
                <a:latin typeface="Arial" panose="020B0604020202020204" pitchFamily="34" charset="0"/>
                <a:ea typeface="微软雅黑" panose="020B0503020204020204" pitchFamily="34" charset="-122"/>
                <a:cs typeface="Arial" panose="020B0604020202020204" pitchFamily="34" charset="0"/>
              </a:rPr>
              <a:t>DukeMTMC</a:t>
            </a:r>
            <a:r>
              <a:rPr lang="en-MY" altLang="zh-CN" sz="1400" dirty="0">
                <a:latin typeface="Arial" panose="020B0604020202020204" pitchFamily="34" charset="0"/>
                <a:ea typeface="微软雅黑" panose="020B0503020204020204" pitchFamily="34" charset="-122"/>
                <a:cs typeface="Arial" panose="020B0604020202020204" pitchFamily="34" charset="0"/>
              </a:rPr>
              <a:t>-</a:t>
            </a:r>
            <a:r>
              <a:rPr lang="en-MY" altLang="zh-CN" sz="1400" dirty="0" err="1">
                <a:latin typeface="Arial" panose="020B0604020202020204" pitchFamily="34" charset="0"/>
                <a:ea typeface="微软雅黑" panose="020B0503020204020204" pitchFamily="34" charset="-122"/>
                <a:cs typeface="Arial" panose="020B0604020202020204" pitchFamily="34" charset="0"/>
              </a:rPr>
              <a:t>reID</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数据集</a:t>
            </a:r>
            <a:r>
              <a:rPr lang="zh-CN" altLang="en-US" sz="1400" dirty="0">
                <a:latin typeface="微软雅黑" panose="020B0503020204020204" pitchFamily="34" charset="-122"/>
                <a:ea typeface="微软雅黑" panose="020B0503020204020204" pitchFamily="34" charset="-122"/>
              </a:rPr>
              <a:t>在输出特征批次</a:t>
            </a:r>
            <a:endParaRPr lang="en-MY"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方块随机屏蔽模块的性能指标</a:t>
            </a:r>
          </a:p>
        </p:txBody>
      </p:sp>
      <p:sp>
        <p:nvSpPr>
          <p:cNvPr id="8" name="文本框 99"/>
          <p:cNvSpPr txBox="1"/>
          <p:nvPr/>
        </p:nvSpPr>
        <p:spPr>
          <a:xfrm>
            <a:off x="6402337" y="3214486"/>
            <a:ext cx="3749041" cy="523220"/>
          </a:xfrm>
          <a:prstGeom prst="rect">
            <a:avLst/>
          </a:prstGeom>
          <a:solidFill>
            <a:schemeClr val="bg1"/>
          </a:solidFill>
          <a:ln w="9525">
            <a:noFill/>
          </a:ln>
        </p:spPr>
        <p:txBody>
          <a:bodyPr wrap="square">
            <a:spAutoFit/>
          </a:bodyPr>
          <a:lstStyle/>
          <a:p>
            <a:pPr algn="ctr"/>
            <a:r>
              <a:rPr lang="zh-CN" sz="1400" dirty="0">
                <a:latin typeface="微软雅黑" panose="020B0503020204020204" pitchFamily="34" charset="-122"/>
                <a:ea typeface="微软雅黑" panose="020B0503020204020204" pitchFamily="34" charset="-122"/>
              </a:rPr>
              <a:t>表</a:t>
            </a:r>
            <a:r>
              <a:rPr lang="en-MY" altLang="zh-CN" sz="1400" dirty="0">
                <a:latin typeface="微软雅黑" panose="020B0503020204020204" pitchFamily="34" charset="-122"/>
                <a:ea typeface="微软雅黑" panose="020B0503020204020204" pitchFamily="34" charset="-122"/>
              </a:rPr>
              <a:t>13</a:t>
            </a:r>
            <a:r>
              <a:rPr lang="zh-CN" sz="1400" dirty="0">
                <a:latin typeface="微软雅黑" panose="020B0503020204020204" pitchFamily="34" charset="-122"/>
                <a:ea typeface="微软雅黑" panose="020B0503020204020204" pitchFamily="34" charset="-122"/>
              </a:rPr>
              <a:t>：</a:t>
            </a:r>
            <a:r>
              <a:rPr lang="en-MY" altLang="zh-CN" sz="1400" dirty="0">
                <a:latin typeface="Arial" panose="020B0604020202020204" pitchFamily="34" charset="0"/>
                <a:ea typeface="微软雅黑" panose="020B0503020204020204" pitchFamily="34" charset="-122"/>
                <a:cs typeface="Arial" panose="020B0604020202020204" pitchFamily="34" charset="0"/>
              </a:rPr>
              <a:t>Occluded Duke</a:t>
            </a:r>
            <a:r>
              <a:rPr lang="zh-CN" sz="1400" dirty="0">
                <a:latin typeface="微软雅黑" panose="020B0503020204020204" pitchFamily="34" charset="-122"/>
                <a:ea typeface="微软雅黑" panose="020B0503020204020204" pitchFamily="34" charset="-122"/>
              </a:rPr>
              <a:t>数据集</a:t>
            </a:r>
            <a:r>
              <a:rPr lang="zh-CN" altLang="en-US" sz="1400" dirty="0">
                <a:latin typeface="微软雅黑" panose="020B0503020204020204" pitchFamily="34" charset="-122"/>
                <a:ea typeface="微软雅黑" panose="020B0503020204020204" pitchFamily="34" charset="-122"/>
              </a:rPr>
              <a:t>在输出特征批次</a:t>
            </a:r>
            <a:endParaRPr lang="en-MY"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方块随机屏蔽模块的性能指标</a:t>
            </a:r>
          </a:p>
        </p:txBody>
      </p:sp>
      <p:grpSp>
        <p:nvGrpSpPr>
          <p:cNvPr id="9" name="组合 3"/>
          <p:cNvGrpSpPr/>
          <p:nvPr/>
        </p:nvGrpSpPr>
        <p:grpSpPr>
          <a:xfrm>
            <a:off x="1077520" y="3921451"/>
            <a:ext cx="9302998" cy="2139457"/>
            <a:chOff x="6016173" y="1738302"/>
            <a:chExt cx="4300554" cy="3887798"/>
          </a:xfrm>
        </p:grpSpPr>
        <p:sp>
          <p:nvSpPr>
            <p:cNvPr id="10"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折角 13"/>
            <p:cNvSpPr/>
            <p:nvPr/>
          </p:nvSpPr>
          <p:spPr>
            <a:xfrm>
              <a:off x="6016173" y="1832083"/>
              <a:ext cx="4194628" cy="3794017"/>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文本框 14"/>
          <p:cNvSpPr txBox="1"/>
          <p:nvPr/>
        </p:nvSpPr>
        <p:spPr>
          <a:xfrm>
            <a:off x="1673766" y="4194779"/>
            <a:ext cx="3947716"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对遮挡行人重识别数据集效果更好</a:t>
            </a:r>
          </a:p>
        </p:txBody>
      </p:sp>
      <mc:AlternateContent xmlns:mc="http://schemas.openxmlformats.org/markup-compatibility/2006" xmlns:a14="http://schemas.microsoft.com/office/drawing/2010/main">
        <mc:Choice Requires="a14">
          <p:sp>
            <p:nvSpPr>
              <p:cNvPr id="15" name="文本框 14"/>
              <p:cNvSpPr txBox="1"/>
              <p:nvPr/>
            </p:nvSpPr>
            <p:spPr>
              <a:xfrm>
                <a:off x="1673766" y="4603450"/>
                <a:ext cx="8089987"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遮挡行人重识别数据集已经部分遮挡行人特征，因此</a:t>
                </a:r>
                <a:r>
                  <a:rPr lang="zh-CN" altLang="en-US" b="1" dirty="0">
                    <a:solidFill>
                      <a:schemeClr val="accent2">
                        <a:lumMod val="75000"/>
                      </a:schemeClr>
                    </a:solidFill>
                  </a:rPr>
                  <a:t>过大的</a:t>
                </a:r>
                <a14:m>
                  <m:oMath xmlns:m="http://schemas.openxmlformats.org/officeDocument/2006/math">
                    <m:sSub>
                      <m:sSubPr>
                        <m:ctrlPr>
                          <a:rPr lang="en-US" altLang="zh-CN" b="1" i="1">
                            <a:solidFill>
                              <a:schemeClr val="accent2">
                                <a:lumMod val="75000"/>
                              </a:schemeClr>
                            </a:solidFill>
                            <a:latin typeface="Cambria Math" panose="02040503050406030204" pitchFamily="18" charset="0"/>
                            <a:cs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cs typeface="Cambria Math" panose="02040503050406030204" pitchFamily="18" charset="0"/>
                          </a:rPr>
                          <m:t>𝒓𝒂𝒕𝒊𝒐</m:t>
                        </m:r>
                      </m:e>
                      <m:sub>
                        <m:r>
                          <a:rPr lang="en-US" altLang="zh-CN" b="1" i="1">
                            <a:solidFill>
                              <a:schemeClr val="accent2">
                                <a:lumMod val="75000"/>
                              </a:schemeClr>
                            </a:solidFill>
                            <a:latin typeface="Cambria Math" panose="02040503050406030204" pitchFamily="18" charset="0"/>
                            <a:cs typeface="Cambria Math" panose="02040503050406030204" pitchFamily="18" charset="0"/>
                          </a:rPr>
                          <m:t>𝒉</m:t>
                        </m:r>
                      </m:sub>
                    </m:sSub>
                  </m:oMath>
                </a14:m>
                <a:r>
                  <a:rPr lang="zh-CN" altLang="en-US" b="1" dirty="0">
                    <a:solidFill>
                      <a:schemeClr val="accent2">
                        <a:lumMod val="75000"/>
                      </a:schemeClr>
                    </a:solidFill>
                  </a:rPr>
                  <a:t>屏蔽更多与遮挡物无关的行人特征</a:t>
                </a:r>
                <a:r>
                  <a:rPr lang="zh-CN" altLang="en-US" dirty="0"/>
                  <a:t>，降低网络特征提取能力</a:t>
                </a:r>
                <a:endParaRPr lang="en-MY" altLang="zh-CN"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673766" y="4603450"/>
                <a:ext cx="8089987" cy="646331"/>
              </a:xfrm>
              <a:prstGeom prst="rect">
                <a:avLst/>
              </a:prstGeom>
              <a:blipFill rotWithShape="1">
                <a:blip r:embed="rId5"/>
                <a:stretch>
                  <a:fillRect l="-7" t="-52" r="8"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673765" y="5302005"/>
                <a:ext cx="8089987" cy="369332"/>
              </a:xfrm>
              <a:prstGeom prst="rect">
                <a:avLst/>
              </a:prstGeom>
              <a:noFill/>
            </p:spPr>
            <p:txBody>
              <a:bodyPr wrap="square">
                <a:spAutoFit/>
              </a:bodyPr>
              <a:lstStyle/>
              <a:p>
                <a:pPr marL="285750" indent="-285750">
                  <a:buFont typeface="Wingdings" panose="05000000000000000000" pitchFamily="2" charset="2"/>
                  <a:buChar char="Ø"/>
                </a:pPr>
                <a:r>
                  <a:rPr lang="zh-CN" altLang="en-US" dirty="0">
                    <a:cs typeface="Cambria Math" panose="02040503050406030204" pitchFamily="18" charset="0"/>
                  </a:rPr>
                  <a:t>较小的</a:t>
                </a:r>
                <a14:m>
                  <m:oMath xmlns:m="http://schemas.openxmlformats.org/officeDocument/2006/math">
                    <m:sSub>
                      <m:sSubPr>
                        <m:ctrlPr>
                          <a:rPr lang="en-US" altLang="zh-CN" i="1" smtClean="0">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𝑟𝑎𝑡𝑖𝑜</m:t>
                        </m:r>
                      </m:e>
                      <m:sub>
                        <m:r>
                          <a:rPr lang="en-US" altLang="zh-CN" i="1">
                            <a:latin typeface="Cambria Math" panose="02040503050406030204" pitchFamily="18" charset="0"/>
                            <a:cs typeface="Cambria Math" panose="02040503050406030204" pitchFamily="18" charset="0"/>
                          </a:rPr>
                          <m:t>h</m:t>
                        </m:r>
                      </m:sub>
                    </m:sSub>
                  </m:oMath>
                </a14:m>
                <a:r>
                  <a:rPr lang="zh-CN" altLang="en-US" dirty="0"/>
                  <a:t>不屏蔽过多行人特征的前提下去除背景噪声，提升网络性能</a:t>
                </a:r>
              </a:p>
            </p:txBody>
          </p:sp>
        </mc:Choice>
        <mc:Fallback xmlns="">
          <p:sp>
            <p:nvSpPr>
              <p:cNvPr id="17" name="TextBox 16"/>
              <p:cNvSpPr txBox="1">
                <a:spLocks noRot="1" noChangeAspect="1" noMove="1" noResize="1" noEditPoints="1" noAdjustHandles="1" noChangeArrowheads="1" noChangeShapeType="1" noTextEdit="1"/>
              </p:cNvSpPr>
              <p:nvPr/>
            </p:nvSpPr>
            <p:spPr>
              <a:xfrm>
                <a:off x="1673765" y="5302005"/>
                <a:ext cx="8089987" cy="369332"/>
              </a:xfrm>
              <a:prstGeom prst="rect">
                <a:avLst/>
              </a:prstGeom>
              <a:blipFill rotWithShape="1">
                <a:blip r:embed="rId6"/>
                <a:stretch>
                  <a:fillRect l="-7" t="-106" r="8" b="41"/>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14"/>
          <p:cNvSpPr txBox="1"/>
          <p:nvPr/>
        </p:nvSpPr>
        <p:spPr>
          <a:xfrm>
            <a:off x="5656837" y="4495677"/>
            <a:ext cx="5926257" cy="369332"/>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zh-CN" altLang="en-US" sz="2400" dirty="0">
                <a:solidFill>
                  <a:schemeClr val="tx1">
                    <a:lumMod val="65000"/>
                    <a:lumOff val="35000"/>
                  </a:schemeClr>
                </a:solidFill>
              </a:rPr>
              <a:t>输出特征序列的特征融合与重构</a:t>
            </a:r>
            <a:endParaRPr lang="en-GB" sz="2400" dirty="0">
              <a:solidFill>
                <a:schemeClr val="tx1">
                  <a:lumMod val="65000"/>
                  <a:lumOff val="35000"/>
                </a:schemeClr>
              </a:solidFill>
            </a:endParaRPr>
          </a:p>
        </p:txBody>
      </p:sp>
      <p:sp>
        <p:nvSpPr>
          <p:cNvPr id="10" name="Titre 11"/>
          <p:cNvSpPr txBox="1"/>
          <p:nvPr/>
        </p:nvSpPr>
        <p:spPr>
          <a:xfrm>
            <a:off x="5340435" y="3667576"/>
            <a:ext cx="6559062" cy="609398"/>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400" b="1" dirty="0">
                <a:solidFill>
                  <a:srgbClr val="063A65"/>
                </a:solidFill>
              </a:rPr>
              <a:t>第四章 特征融合</a:t>
            </a:r>
            <a:endParaRPr lang="en-GB" sz="4400" b="1" dirty="0">
              <a:solidFill>
                <a:srgbClr val="063A6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14"/>
          <p:cNvSpPr txBox="1"/>
          <p:nvPr/>
        </p:nvSpPr>
        <p:spPr>
          <a:xfrm>
            <a:off x="6029980" y="4495677"/>
            <a:ext cx="5179972" cy="369332"/>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zh-CN" altLang="en-US" sz="2400" dirty="0">
                <a:solidFill>
                  <a:schemeClr val="tx1">
                    <a:lumMod val="65000"/>
                    <a:lumOff val="35000"/>
                  </a:schemeClr>
                </a:solidFill>
              </a:rPr>
              <a:t>本文研究课题背景与意义</a:t>
            </a:r>
            <a:endParaRPr lang="en-GB" sz="2400" dirty="0">
              <a:solidFill>
                <a:schemeClr val="tx1">
                  <a:lumMod val="65000"/>
                  <a:lumOff val="35000"/>
                </a:schemeClr>
              </a:solidFill>
            </a:endParaRPr>
          </a:p>
        </p:txBody>
      </p:sp>
      <p:sp>
        <p:nvSpPr>
          <p:cNvPr id="10" name="Titre 11"/>
          <p:cNvSpPr txBox="1"/>
          <p:nvPr/>
        </p:nvSpPr>
        <p:spPr>
          <a:xfrm>
            <a:off x="5914073" y="3667576"/>
            <a:ext cx="5411787" cy="609398"/>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400" b="1" dirty="0">
                <a:solidFill>
                  <a:srgbClr val="063A65"/>
                </a:solidFill>
              </a:rPr>
              <a:t>第一章 绪论</a:t>
            </a:r>
            <a:endParaRPr lang="en-GB" sz="4400" b="1" dirty="0">
              <a:solidFill>
                <a:srgbClr val="063A65"/>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特征融合</a:t>
            </a:r>
          </a:p>
        </p:txBody>
      </p:sp>
      <p:sp>
        <p:nvSpPr>
          <p:cNvPr id="15" name="矩形: 圆角 19"/>
          <p:cNvSpPr/>
          <p:nvPr/>
        </p:nvSpPr>
        <p:spPr>
          <a:xfrm>
            <a:off x="2379152" y="2125481"/>
            <a:ext cx="8293433" cy="2105413"/>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indent="266700" algn="ctr">
              <a:lnSpc>
                <a:spcPts val="2000"/>
              </a:lnSpc>
              <a:spcBef>
                <a:spcPts val="0"/>
              </a:spcBef>
              <a:spcAft>
                <a:spcPts val="0"/>
              </a:spcAft>
            </a:pPr>
            <a:endParaRPr lang="zh-CN" altLang="en-US" sz="1800" kern="100" dirty="0">
              <a:solidFill>
                <a:schemeClr val="tx1"/>
              </a:solidFill>
              <a:effectLst/>
              <a:latin typeface="微软雅黑" panose="020B0503020204020204" pitchFamily="34" charset="-122"/>
              <a:ea typeface="微软雅黑" panose="020B0503020204020204" pitchFamily="34" charset="-122"/>
            </a:endParaRPr>
          </a:p>
          <a:p>
            <a:pPr marL="0" marR="0" indent="266700" algn="ctr">
              <a:lnSpc>
                <a:spcPts val="2000"/>
              </a:lnSpc>
              <a:spcBef>
                <a:spcPts val="0"/>
              </a:spcBef>
              <a:spcAft>
                <a:spcPts val="0"/>
              </a:spcAft>
            </a:pPr>
            <a:endParaRPr lang="en-MY" altLang="zh-CN" kern="100" dirty="0">
              <a:solidFill>
                <a:schemeClr val="tx1"/>
              </a:solidFill>
              <a:latin typeface="微软雅黑" panose="020B0503020204020204" pitchFamily="34" charset="-122"/>
              <a:ea typeface="微软雅黑" panose="020B0503020204020204" pitchFamily="34" charset="-122"/>
            </a:endParaRPr>
          </a:p>
          <a:p>
            <a:pPr marL="0" marR="0" indent="266700" algn="ctr">
              <a:lnSpc>
                <a:spcPts val="2000"/>
              </a:lnSpc>
              <a:spcBef>
                <a:spcPts val="0"/>
              </a:spcBef>
              <a:spcAft>
                <a:spcPts val="0"/>
              </a:spcAft>
            </a:pPr>
            <a:endParaRPr lang="en-MY" altLang="zh-CN" kern="100" dirty="0">
              <a:solidFill>
                <a:schemeClr val="tx1"/>
              </a:solidFill>
              <a:latin typeface="微软雅黑" panose="020B0503020204020204" pitchFamily="34" charset="-122"/>
              <a:ea typeface="微软雅黑" panose="020B0503020204020204" pitchFamily="34" charset="-122"/>
            </a:endParaRPr>
          </a:p>
          <a:p>
            <a:pPr marL="0" marR="0" indent="266700" algn="ctr">
              <a:lnSpc>
                <a:spcPts val="2000"/>
              </a:lnSpc>
              <a:spcBef>
                <a:spcPts val="0"/>
              </a:spcBef>
              <a:spcAft>
                <a:spcPts val="0"/>
              </a:spcAft>
            </a:pPr>
            <a:endParaRPr lang="zh-CN" altLang="en-US" kern="100" dirty="0">
              <a:solidFill>
                <a:schemeClr val="tx1"/>
              </a:solidFill>
              <a:latin typeface="微软雅黑" panose="020B0503020204020204" pitchFamily="34" charset="-122"/>
              <a:ea typeface="微软雅黑" panose="020B0503020204020204" pitchFamily="34" charset="-122"/>
            </a:endParaRPr>
          </a:p>
          <a:p>
            <a:pPr marL="0" marR="0" indent="266700" algn="ctr">
              <a:lnSpc>
                <a:spcPts val="2000"/>
              </a:lnSpc>
              <a:spcBef>
                <a:spcPts val="0"/>
              </a:spcBef>
              <a:spcAft>
                <a:spcPts val="0"/>
              </a:spcAft>
            </a:pPr>
            <a:endParaRPr lang="zh-CN" altLang="en-US" kern="100" dirty="0">
              <a:solidFill>
                <a:schemeClr val="tx1"/>
              </a:solidFill>
              <a:latin typeface="微软雅黑" panose="020B0503020204020204" pitchFamily="34" charset="-122"/>
              <a:ea typeface="微软雅黑" panose="020B0503020204020204" pitchFamily="34" charset="-122"/>
            </a:endParaRPr>
          </a:p>
          <a:p>
            <a:pPr marL="0" marR="0" indent="266700" algn="ctr">
              <a:lnSpc>
                <a:spcPts val="2000"/>
              </a:lnSpc>
              <a:spcBef>
                <a:spcPts val="0"/>
              </a:spcBef>
              <a:spcAft>
                <a:spcPts val="0"/>
              </a:spcAft>
            </a:pPr>
            <a:endParaRPr lang="zh-CN" altLang="en-US" kern="100" dirty="0">
              <a:solidFill>
                <a:schemeClr val="tx1"/>
              </a:solidFill>
              <a:latin typeface="微软雅黑" panose="020B0503020204020204" pitchFamily="34" charset="-122"/>
              <a:ea typeface="微软雅黑" panose="020B0503020204020204" pitchFamily="34" charset="-122"/>
            </a:endParaRPr>
          </a:p>
          <a:p>
            <a:pPr marL="0" marR="0" indent="266700" algn="ctr">
              <a:lnSpc>
                <a:spcPts val="2000"/>
              </a:lnSpc>
              <a:spcBef>
                <a:spcPts val="0"/>
              </a:spcBef>
              <a:spcAft>
                <a:spcPts val="0"/>
              </a:spcAft>
            </a:pPr>
            <a:r>
              <a:rPr lang="zh-CN" altLang="en-US" kern="100" dirty="0">
                <a:solidFill>
                  <a:schemeClr val="tx1"/>
                </a:solidFill>
                <a:latin typeface="微软雅黑" panose="020B0503020204020204" pitchFamily="34" charset="-122"/>
                <a:ea typeface="微软雅黑" panose="020B0503020204020204" pitchFamily="34" charset="-122"/>
              </a:rPr>
              <a:t>输出特征序列前后段</a:t>
            </a:r>
            <a:r>
              <a:rPr lang="zh-CN" altLang="en-US" sz="1800" kern="100" dirty="0">
                <a:solidFill>
                  <a:schemeClr val="tx1"/>
                </a:solidFill>
                <a:effectLst/>
                <a:latin typeface="微软雅黑" panose="020B0503020204020204" pitchFamily="34" charset="-122"/>
                <a:ea typeface="微软雅黑" panose="020B0503020204020204" pitchFamily="34" charset="-122"/>
              </a:rPr>
              <a:t>位置的特征块存在行人辅助信息，不宜直接删除</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p:txBody>
      </p:sp>
      <p:sp>
        <p:nvSpPr>
          <p:cNvPr id="16" name="矩形: 圆角 21"/>
          <p:cNvSpPr/>
          <p:nvPr/>
        </p:nvSpPr>
        <p:spPr>
          <a:xfrm>
            <a:off x="2393277" y="4791409"/>
            <a:ext cx="8293433" cy="519394"/>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algn="ctr">
              <a:spcBef>
                <a:spcPts val="0"/>
              </a:spcBef>
              <a:spcAft>
                <a:spcPts val="0"/>
              </a:spcAft>
            </a:pPr>
            <a:r>
              <a:rPr lang="zh-CN" altLang="en-US" sz="1800" kern="100" dirty="0">
                <a:solidFill>
                  <a:schemeClr val="tx1"/>
                </a:solidFill>
                <a:effectLst/>
                <a:latin typeface="微软雅黑" panose="020B0503020204020204" pitchFamily="34" charset="-122"/>
                <a:ea typeface="微软雅黑" panose="020B0503020204020204" pitchFamily="34" charset="-122"/>
              </a:rPr>
              <a:t>利用输出特征序列块空间相关性，提取更具辨识度的特征，降低背景噪音</a:t>
            </a:r>
          </a:p>
        </p:txBody>
      </p:sp>
      <p:sp>
        <p:nvSpPr>
          <p:cNvPr id="17" name="文本框 15"/>
          <p:cNvSpPr txBox="1"/>
          <p:nvPr/>
        </p:nvSpPr>
        <p:spPr>
          <a:xfrm>
            <a:off x="841805" y="1149184"/>
            <a:ext cx="5508753" cy="453457"/>
          </a:xfrm>
          <a:prstGeom prst="rect">
            <a:avLst/>
          </a:prstGeom>
          <a:noFill/>
        </p:spPr>
        <p:txBody>
          <a:bodyPr wrap="square" rtlCol="0">
            <a:spAutoFit/>
          </a:bodyPr>
          <a:lstStyle/>
          <a:p>
            <a:pPr>
              <a:lnSpc>
                <a:spcPct val="130000"/>
              </a:lnSpc>
              <a:spcBef>
                <a:spcPts val="600"/>
              </a:spcBef>
            </a:pPr>
            <a:r>
              <a:rPr lang="zh-CN" altLang="en-US" sz="2000" b="1" kern="100" dirty="0">
                <a:effectLst/>
                <a:latin typeface="微软雅黑" panose="020B0503020204020204" pitchFamily="34" charset="-122"/>
                <a:ea typeface="微软雅黑" panose="020B0503020204020204" pitchFamily="34" charset="-122"/>
              </a:rPr>
              <a:t>特征融合与重构模块   研究动机</a:t>
            </a:r>
            <a:endParaRPr lang="zh-CN" altLang="en-US" sz="20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8" name="圆角矩形 31"/>
          <p:cNvSpPr/>
          <p:nvPr/>
        </p:nvSpPr>
        <p:spPr>
          <a:xfrm>
            <a:off x="554239" y="2632387"/>
            <a:ext cx="1576180" cy="1091600"/>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先决理论</a:t>
            </a:r>
          </a:p>
        </p:txBody>
      </p:sp>
      <p:sp>
        <p:nvSpPr>
          <p:cNvPr id="19" name="圆角矩形 31"/>
          <p:cNvSpPr/>
          <p:nvPr/>
        </p:nvSpPr>
        <p:spPr>
          <a:xfrm>
            <a:off x="554240" y="4791409"/>
            <a:ext cx="1576179" cy="519394"/>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zh-CN" altLang="en-US" sz="2400" dirty="0">
                <a:solidFill>
                  <a:schemeClr val="tx1"/>
                </a:solidFill>
                <a:latin typeface="微软雅黑" panose="020B0503020204020204" pitchFamily="34" charset="-122"/>
                <a:ea typeface="微软雅黑" panose="020B0503020204020204" pitchFamily="34" charset="-122"/>
              </a:rPr>
              <a:t>改进方案</a:t>
            </a:r>
          </a:p>
        </p:txBody>
      </p:sp>
      <p:sp>
        <p:nvSpPr>
          <p:cNvPr id="3" name="圆角矩形 31"/>
          <p:cNvSpPr/>
          <p:nvPr/>
        </p:nvSpPr>
        <p:spPr>
          <a:xfrm>
            <a:off x="2676486" y="2291799"/>
            <a:ext cx="1908767" cy="1270799"/>
          </a:xfrm>
          <a:prstGeom prst="roundRect">
            <a:avLst/>
          </a:prstGeom>
          <a:solidFill>
            <a:srgbClr val="BD9F68"/>
          </a:solidFill>
          <a:ln w="25400">
            <a:solidFill>
              <a:srgbClr val="EADFCD"/>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kern="100" dirty="0">
                <a:solidFill>
                  <a:schemeClr val="bg1"/>
                </a:solidFill>
                <a:effectLst/>
                <a:latin typeface="微软雅黑" panose="020B0503020204020204" pitchFamily="34" charset="-122"/>
                <a:ea typeface="微软雅黑" panose="020B0503020204020204" pitchFamily="34" charset="-122"/>
              </a:rPr>
              <a:t>各个局部特征块和全局特征之间的余弦相似度</a:t>
            </a: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圆角矩形 31"/>
          <p:cNvSpPr/>
          <p:nvPr/>
        </p:nvSpPr>
        <p:spPr>
          <a:xfrm>
            <a:off x="5480723" y="2291798"/>
            <a:ext cx="4937704" cy="1270800"/>
          </a:xfrm>
          <a:prstGeom prst="roundRect">
            <a:avLst/>
          </a:prstGeom>
          <a:solidFill>
            <a:srgbClr val="BD9F68"/>
          </a:solidFill>
          <a:ln w="25400">
            <a:solidFill>
              <a:srgbClr val="EADFCD"/>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nSpc>
                <a:spcPts val="2000"/>
              </a:lnSpc>
              <a:buFont typeface="Wingdings" panose="05000000000000000000" pitchFamily="2" charset="2"/>
              <a:buChar char="Ø"/>
            </a:pPr>
            <a:r>
              <a:rPr lang="zh-CN" altLang="en-US" kern="100" dirty="0">
                <a:solidFill>
                  <a:schemeClr val="bg1"/>
                </a:solidFill>
                <a:effectLst/>
                <a:latin typeface="微软雅黑" panose="020B0503020204020204" pitchFamily="34" charset="-122"/>
                <a:ea typeface="微软雅黑" panose="020B0503020204020204" pitchFamily="34" charset="-122"/>
              </a:rPr>
              <a:t>完整图像各区域蕴含的特征与信息量不均衡</a:t>
            </a:r>
          </a:p>
          <a:p>
            <a:pPr marL="285750" marR="0" indent="-285750" algn="l">
              <a:lnSpc>
                <a:spcPts val="2000"/>
              </a:lnSpc>
              <a:spcBef>
                <a:spcPts val="0"/>
              </a:spcBef>
              <a:spcAft>
                <a:spcPts val="0"/>
              </a:spcAft>
              <a:buFont typeface="Wingdings" panose="05000000000000000000" pitchFamily="2" charset="2"/>
              <a:buChar char="Ø"/>
            </a:pPr>
            <a:r>
              <a:rPr lang="zh-CN" altLang="en-US" kern="100" dirty="0">
                <a:solidFill>
                  <a:schemeClr val="bg1"/>
                </a:solidFill>
                <a:latin typeface="微软雅黑" panose="020B0503020204020204" pitchFamily="34" charset="-122"/>
                <a:ea typeface="微软雅黑" panose="020B0503020204020204" pitchFamily="34" charset="-122"/>
              </a:rPr>
              <a:t>信息量较多的区域位于</a:t>
            </a:r>
            <a:r>
              <a:rPr lang="zh-CN" altLang="en-US" kern="100" dirty="0">
                <a:solidFill>
                  <a:schemeClr val="bg1"/>
                </a:solidFill>
                <a:effectLst/>
                <a:latin typeface="微软雅黑" panose="020B0503020204020204" pitchFamily="34" charset="-122"/>
                <a:ea typeface="微软雅黑" panose="020B0503020204020204" pitchFamily="34" charset="-122"/>
              </a:rPr>
              <a:t>输出特征序列的中段位置</a:t>
            </a:r>
            <a:endParaRPr lang="en-MY" altLang="zh-CN" kern="100" dirty="0">
              <a:solidFill>
                <a:schemeClr val="bg1"/>
              </a:solidFill>
              <a:effectLst/>
              <a:latin typeface="微软雅黑" panose="020B0503020204020204" pitchFamily="34" charset="-122"/>
              <a:ea typeface="微软雅黑" panose="020B0503020204020204" pitchFamily="34" charset="-122"/>
            </a:endParaRPr>
          </a:p>
          <a:p>
            <a:pPr marL="285750" marR="0" indent="-285750" algn="l">
              <a:lnSpc>
                <a:spcPts val="2000"/>
              </a:lnSpc>
              <a:spcBef>
                <a:spcPts val="0"/>
              </a:spcBef>
              <a:spcAft>
                <a:spcPts val="0"/>
              </a:spcAft>
              <a:buFont typeface="Wingdings" panose="05000000000000000000" pitchFamily="2" charset="2"/>
              <a:buChar char="Ø"/>
            </a:pPr>
            <a:r>
              <a:rPr lang="zh-CN" altLang="en-US" kern="100" dirty="0">
                <a:solidFill>
                  <a:schemeClr val="bg1"/>
                </a:solidFill>
                <a:latin typeface="微软雅黑" panose="020B0503020204020204" pitchFamily="34" charset="-122"/>
                <a:ea typeface="微软雅黑" panose="020B0503020204020204" pitchFamily="34" charset="-122"/>
              </a:rPr>
              <a:t>输出特征序列前后段普遍存在背景噪音</a:t>
            </a:r>
            <a:endParaRPr lang="en-MY" altLang="zh-CN" kern="100" dirty="0">
              <a:solidFill>
                <a:schemeClr val="bg1"/>
              </a:solidFill>
              <a:latin typeface="微软雅黑" panose="020B0503020204020204" pitchFamily="34" charset="-122"/>
              <a:ea typeface="微软雅黑" panose="020B0503020204020204" pitchFamily="34" charset="-122"/>
            </a:endParaRPr>
          </a:p>
        </p:txBody>
      </p:sp>
      <p:sp>
        <p:nvSpPr>
          <p:cNvPr id="6" name="右箭头 30"/>
          <p:cNvSpPr/>
          <p:nvPr/>
        </p:nvSpPr>
        <p:spPr>
          <a:xfrm rot="5400000">
            <a:off x="1133628" y="4105836"/>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7" name="右箭头 30"/>
          <p:cNvSpPr/>
          <p:nvPr/>
        </p:nvSpPr>
        <p:spPr>
          <a:xfrm>
            <a:off x="4824287" y="2775520"/>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特征融合</a:t>
            </a:r>
          </a:p>
        </p:txBody>
      </p:sp>
      <p:sp>
        <p:nvSpPr>
          <p:cNvPr id="7" name="文本框 15"/>
          <p:cNvSpPr txBox="1"/>
          <p:nvPr/>
        </p:nvSpPr>
        <p:spPr>
          <a:xfrm>
            <a:off x="841805" y="1112173"/>
            <a:ext cx="9591269" cy="453457"/>
          </a:xfrm>
          <a:prstGeom prst="rect">
            <a:avLst/>
          </a:prstGeom>
          <a:noFill/>
        </p:spPr>
        <p:txBody>
          <a:bodyPr wrap="square" rtlCol="0">
            <a:spAutoFit/>
          </a:bodyPr>
          <a:lstStyle/>
          <a:p>
            <a:pPr>
              <a:lnSpc>
                <a:spcPct val="130000"/>
              </a:lnSpc>
              <a:spcBef>
                <a:spcPts val="600"/>
              </a:spcBef>
            </a:pPr>
            <a:r>
              <a:rPr lang="zh-CN" altLang="en-US" sz="2000" b="1" kern="100" dirty="0">
                <a:effectLst/>
                <a:latin typeface="微软雅黑" panose="020B0503020204020204" pitchFamily="34" charset="-122"/>
                <a:ea typeface="微软雅黑" panose="020B0503020204020204" pitchFamily="34" charset="-122"/>
              </a:rPr>
              <a:t>特征融合与重构模块</a:t>
            </a:r>
            <a:endParaRPr lang="zh-CN" altLang="en-US" sz="2000" b="1" dirty="0">
              <a:solidFill>
                <a:srgbClr val="000000">
                  <a:lumMod val="75000"/>
                  <a:lumOff val="25000"/>
                </a:srgbClr>
              </a:solidFill>
              <a:latin typeface="微软雅黑" panose="020B0503020204020204" pitchFamily="34" charset="-122"/>
              <a:ea typeface="微软雅黑" panose="020B0503020204020204" pitchFamily="34" charset="-122"/>
            </a:endParaRPr>
          </a:p>
        </p:txBody>
      </p:sp>
      <p:pic>
        <p:nvPicPr>
          <p:cNvPr id="3" name="Picture 2" descr="A picture containing screenshot, diagram, square, pixel&#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098" y="1194688"/>
            <a:ext cx="6288681" cy="2495279"/>
          </a:xfrm>
          <a:prstGeom prst="rect">
            <a:avLst/>
          </a:prstGeom>
        </p:spPr>
      </p:pic>
      <p:sp>
        <p:nvSpPr>
          <p:cNvPr id="11" name="Oval 10"/>
          <p:cNvSpPr/>
          <p:nvPr/>
        </p:nvSpPr>
        <p:spPr>
          <a:xfrm>
            <a:off x="4239761" y="1788208"/>
            <a:ext cx="915043" cy="419681"/>
          </a:xfrm>
          <a:prstGeom prst="ellipse">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Oval 11"/>
          <p:cNvSpPr/>
          <p:nvPr/>
        </p:nvSpPr>
        <p:spPr>
          <a:xfrm>
            <a:off x="4239761" y="2912366"/>
            <a:ext cx="915043" cy="419680"/>
          </a:xfrm>
          <a:prstGeom prst="ellipse">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TextBox 12"/>
          <p:cNvSpPr txBox="1"/>
          <p:nvPr/>
        </p:nvSpPr>
        <p:spPr>
          <a:xfrm>
            <a:off x="2979569" y="1722323"/>
            <a:ext cx="773722" cy="307777"/>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头序列</a:t>
            </a:r>
            <a:endParaRPr lang="en-MY" sz="1400" dirty="0">
              <a:solidFill>
                <a:srgbClr val="C0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979569" y="2993437"/>
            <a:ext cx="773722" cy="307777"/>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尾序列</a:t>
            </a:r>
            <a:endParaRPr lang="en-MY" sz="1400" dirty="0">
              <a:solidFill>
                <a:srgbClr val="C00000"/>
              </a:solidFill>
              <a:latin typeface="微软雅黑" panose="020B0503020204020204" pitchFamily="34" charset="-122"/>
              <a:ea typeface="微软雅黑" panose="020B0503020204020204" pitchFamily="34" charset="-122"/>
            </a:endParaRPr>
          </a:p>
        </p:txBody>
      </p:sp>
      <p:cxnSp>
        <p:nvCxnSpPr>
          <p:cNvPr id="16" name="Straight Arrow Connector 15"/>
          <p:cNvCxnSpPr>
            <a:stCxn id="13" idx="3"/>
            <a:endCxn id="11" idx="2"/>
          </p:cNvCxnSpPr>
          <p:nvPr/>
        </p:nvCxnSpPr>
        <p:spPr>
          <a:xfrm>
            <a:off x="3753291" y="1876212"/>
            <a:ext cx="486470" cy="12183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3"/>
          </p:cNvCxnSpPr>
          <p:nvPr/>
        </p:nvCxnSpPr>
        <p:spPr>
          <a:xfrm flipV="1">
            <a:off x="3753291" y="3107261"/>
            <a:ext cx="486470" cy="4006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rot="5400000">
            <a:off x="5445451" y="2241712"/>
            <a:ext cx="2018136" cy="609828"/>
          </a:xfrm>
          <a:prstGeom prst="ellipse">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TextBox 20"/>
          <p:cNvSpPr txBox="1"/>
          <p:nvPr/>
        </p:nvSpPr>
        <p:spPr>
          <a:xfrm>
            <a:off x="7545697" y="1284974"/>
            <a:ext cx="2061730" cy="307777"/>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特征融合后的头尾序列</a:t>
            </a:r>
            <a:endParaRPr lang="en-MY" sz="1400" dirty="0">
              <a:solidFill>
                <a:srgbClr val="C00000"/>
              </a:solidFill>
              <a:latin typeface="微软雅黑" panose="020B0503020204020204" pitchFamily="34" charset="-122"/>
              <a:ea typeface="微软雅黑" panose="020B0503020204020204" pitchFamily="34" charset="-122"/>
            </a:endParaRPr>
          </a:p>
        </p:txBody>
      </p:sp>
      <p:cxnSp>
        <p:nvCxnSpPr>
          <p:cNvPr id="22" name="Straight Arrow Connector 21"/>
          <p:cNvCxnSpPr>
            <a:stCxn id="21" idx="1"/>
            <a:endCxn id="20" idx="1"/>
          </p:cNvCxnSpPr>
          <p:nvPr/>
        </p:nvCxnSpPr>
        <p:spPr>
          <a:xfrm flipH="1">
            <a:off x="6670126" y="1438863"/>
            <a:ext cx="875571" cy="39424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圆角矩形 31"/>
          <p:cNvSpPr/>
          <p:nvPr/>
        </p:nvSpPr>
        <p:spPr>
          <a:xfrm>
            <a:off x="633795" y="4045637"/>
            <a:ext cx="1912265" cy="1961522"/>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600" kern="100" dirty="0">
                <a:solidFill>
                  <a:schemeClr val="tx1"/>
                </a:solidFill>
                <a:effectLst/>
                <a:latin typeface="微软雅黑" panose="020B0503020204020204" pitchFamily="34" charset="-122"/>
                <a:ea typeface="微软雅黑" panose="020B0503020204020204" pitchFamily="34" charset="-122"/>
              </a:rPr>
              <a:t>输出特征序列分为四等分的分支序列</a:t>
            </a:r>
            <a:r>
              <a:rPr lang="zh-CN" altLang="en-US" sz="1600" kern="100" dirty="0">
                <a:solidFill>
                  <a:schemeClr val="tx1"/>
                </a:solidFill>
                <a:latin typeface="微软雅黑" panose="020B0503020204020204" pitchFamily="34" charset="-122"/>
                <a:ea typeface="微软雅黑" panose="020B0503020204020204" pitchFamily="34" charset="-122"/>
              </a:rPr>
              <a:t>，</a:t>
            </a:r>
            <a:r>
              <a:rPr lang="en-US" altLang="zh-CN" sz="1600" kern="100" dirty="0">
                <a:solidFill>
                  <a:schemeClr val="tx1"/>
                </a:solidFill>
                <a:effectLst/>
                <a:latin typeface="Times New Roman" panose="02020603050405020304" pitchFamily="18" charset="0"/>
                <a:ea typeface="宋体" panose="02010600030101010101" pitchFamily="2" charset="-122"/>
              </a:rPr>
              <a:t>[</a:t>
            </a:r>
            <a:r>
              <a:rPr lang="en-US" altLang="zh-CN" sz="1600" kern="100" dirty="0" err="1">
                <a:solidFill>
                  <a:schemeClr val="tx1"/>
                </a:solidFill>
                <a:effectLst/>
                <a:latin typeface="Times New Roman" panose="02020603050405020304" pitchFamily="18" charset="0"/>
                <a:ea typeface="宋体" panose="02010600030101010101" pitchFamily="2" charset="-122"/>
              </a:rPr>
              <a:t>cls</a:t>
            </a:r>
            <a:r>
              <a:rPr lang="en-US" altLang="zh-CN" sz="1600" kern="100" dirty="0">
                <a:solidFill>
                  <a:schemeClr val="tx1"/>
                </a:solidFill>
                <a:effectLst/>
                <a:latin typeface="Times New Roman" panose="02020603050405020304" pitchFamily="18" charset="0"/>
                <a:ea typeface="宋体" panose="02010600030101010101" pitchFamily="2" charset="-122"/>
              </a:rPr>
              <a:t>]</a:t>
            </a:r>
            <a:r>
              <a:rPr lang="zh-CN" altLang="en-US" sz="1600" kern="100" dirty="0">
                <a:solidFill>
                  <a:schemeClr val="tx1"/>
                </a:solidFill>
                <a:effectLst/>
                <a:latin typeface="微软雅黑" panose="020B0503020204020204" pitchFamily="34" charset="-122"/>
                <a:ea typeface="微软雅黑" panose="020B0503020204020204" pitchFamily="34" charset="-122"/>
              </a:rPr>
              <a:t>嵌入令牌从完整输出特征序列分离。</a:t>
            </a:r>
            <a:endParaRPr lang="en-MY" altLang="zh-CN" sz="1600" kern="100" dirty="0">
              <a:solidFill>
                <a:schemeClr val="tx1"/>
              </a:solidFill>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7" name="圆角矩形 31"/>
              <p:cNvSpPr/>
              <p:nvPr/>
            </p:nvSpPr>
            <p:spPr>
              <a:xfrm>
                <a:off x="3242722" y="4045637"/>
                <a:ext cx="1912265" cy="1961522"/>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kern="100" dirty="0">
                    <a:solidFill>
                      <a:schemeClr val="tx1"/>
                    </a:solidFill>
                    <a:effectLst/>
                    <a:latin typeface="微软雅黑" panose="020B0503020204020204" pitchFamily="34" charset="-122"/>
                    <a:ea typeface="微软雅黑" panose="020B0503020204020204" pitchFamily="34" charset="-122"/>
                  </a:rPr>
                  <a:t>头尾序列乘上小于</a:t>
                </a:r>
                <a:r>
                  <a:rPr lang="en-US" altLang="zh-CN" sz="1600" kern="100" dirty="0">
                    <a:solidFill>
                      <a:schemeClr val="tx1"/>
                    </a:solidFill>
                    <a:effectLst/>
                    <a:latin typeface="微软雅黑" panose="020B0503020204020204" pitchFamily="34" charset="-122"/>
                    <a:ea typeface="微软雅黑" panose="020B0503020204020204" pitchFamily="34" charset="-122"/>
                  </a:rPr>
                  <a:t>1</a:t>
                </a:r>
                <a:r>
                  <a:rPr lang="zh-CN" altLang="en-US" sz="1600" kern="100" dirty="0">
                    <a:solidFill>
                      <a:schemeClr val="tx1"/>
                    </a:solidFill>
                    <a:effectLst/>
                    <a:latin typeface="微软雅黑" panose="020B0503020204020204" pitchFamily="34" charset="-122"/>
                    <a:ea typeface="微软雅黑" panose="020B0503020204020204" pitchFamily="34" charset="-122"/>
                  </a:rPr>
                  <a:t>的特征融合比例</a:t>
                </a:r>
                <a14:m>
                  <m:oMath xmlns:m="http://schemas.openxmlformats.org/officeDocument/2006/math">
                    <m:sSub>
                      <m:sSubPr>
                        <m:ctrlPr>
                          <a:rPr lang="en-US" altLang="zh-CN" sz="1600" i="1" kern="100" smtClean="0">
                            <a:solidFill>
                              <a:schemeClr val="tx1"/>
                            </a:solidFill>
                            <a:effectLst/>
                            <a:latin typeface="Cambria Math" panose="02040503050406030204" pitchFamily="18" charset="0"/>
                            <a:ea typeface="宋体" panose="02010600030101010101" pitchFamily="2" charset="-122"/>
                          </a:rPr>
                        </m:ctrlPr>
                      </m:sSubPr>
                      <m:e>
                        <m:r>
                          <m:rPr>
                            <m:sty m:val="p"/>
                          </m:rPr>
                          <a:rPr lang="en-US" altLang="zh-CN" sz="1600" i="1" kern="100">
                            <a:solidFill>
                              <a:schemeClr val="tx1"/>
                            </a:solidFill>
                            <a:latin typeface="Cambria Math" panose="02040503050406030204" pitchFamily="18" charset="0"/>
                            <a:ea typeface="宋体" panose="02010600030101010101" pitchFamily="2" charset="-122"/>
                          </a:rPr>
                          <m:t>f</m:t>
                        </m:r>
                      </m:e>
                      <m:sub>
                        <m:r>
                          <a:rPr lang="en-MY" altLang="zh-CN" sz="1600" b="0" i="1" kern="100" smtClean="0">
                            <a:solidFill>
                              <a:schemeClr val="tx1"/>
                            </a:solidFill>
                            <a:effectLst/>
                            <a:latin typeface="Cambria Math" panose="02040503050406030204" pitchFamily="18" charset="0"/>
                            <a:ea typeface="宋体" panose="02010600030101010101" pitchFamily="2" charset="-122"/>
                          </a:rPr>
                          <m:t>𝑠𝑐𝑎𝑙𝑒</m:t>
                        </m:r>
                      </m:sub>
                    </m:sSub>
                  </m:oMath>
                </a14:m>
                <a:endParaRPr lang="en-MY" altLang="zh-CN" sz="1600" kern="100" dirty="0">
                  <a:solidFill>
                    <a:schemeClr val="tx1"/>
                  </a:solidFill>
                  <a:effectLst/>
                  <a:latin typeface="微软雅黑" panose="020B0503020204020204" pitchFamily="34" charset="-122"/>
                  <a:ea typeface="微软雅黑" panose="020B0503020204020204" pitchFamily="34" charset="-122"/>
                </a:endParaRPr>
              </a:p>
            </p:txBody>
          </p:sp>
        </mc:Choice>
        <mc:Fallback xmlns="">
          <p:sp>
            <p:nvSpPr>
              <p:cNvPr id="27" name="圆角矩形 31"/>
              <p:cNvSpPr>
                <a:spLocks noRot="1" noChangeAspect="1" noMove="1" noResize="1" noEditPoints="1" noAdjustHandles="1" noChangeArrowheads="1" noChangeShapeType="1" noTextEdit="1"/>
              </p:cNvSpPr>
              <p:nvPr/>
            </p:nvSpPr>
            <p:spPr>
              <a:xfrm>
                <a:off x="3242722" y="4045637"/>
                <a:ext cx="1912265" cy="1961522"/>
              </a:xfrm>
              <a:prstGeom prst="roundRect">
                <a:avLst/>
              </a:prstGeom>
              <a:blipFill rotWithShape="1">
                <a:blip r:embed="rId4"/>
                <a:stretch>
                  <a:fillRect l="-686" t="-650" r="-661" b="-644"/>
                </a:stretch>
              </a:blipFill>
              <a:ln w="25400">
                <a:solidFill>
                  <a:srgbClr val="BD9F68"/>
                </a:solidFill>
              </a:ln>
            </p:spPr>
            <p:style>
              <a:lnRef idx="3">
                <a:schemeClr val="lt1"/>
              </a:lnRef>
              <a:fillRef idx="1">
                <a:schemeClr val="accent4"/>
              </a:fillRef>
              <a:effectRef idx="1">
                <a:schemeClr val="accent4"/>
              </a:effectRef>
              <a:fontRef idx="minor">
                <a:schemeClr val="lt1"/>
              </a:fontRef>
            </p:style>
            <p:txBody>
              <a:bodyPr/>
              <a:lstStyle/>
              <a:p>
                <a:r>
                  <a:rPr lang="zh-CN" altLang="en-US">
                    <a:noFill/>
                  </a:rPr>
                  <a:t> </a:t>
                </a:r>
              </a:p>
            </p:txBody>
          </p:sp>
        </mc:Fallback>
      </mc:AlternateContent>
      <p:sp>
        <p:nvSpPr>
          <p:cNvPr id="28" name="圆角矩形 31"/>
          <p:cNvSpPr/>
          <p:nvPr/>
        </p:nvSpPr>
        <p:spPr>
          <a:xfrm>
            <a:off x="5851649" y="4045637"/>
            <a:ext cx="1912265" cy="1961522"/>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600" kern="100" dirty="0">
                <a:solidFill>
                  <a:schemeClr val="tx1"/>
                </a:solidFill>
                <a:latin typeface="微软雅黑" panose="020B0503020204020204" pitchFamily="34" charset="-122"/>
                <a:ea typeface="微软雅黑" panose="020B0503020204020204" pitchFamily="34" charset="-122"/>
              </a:rPr>
              <a:t>头尾序列分别与第二序列和第三序列相加，形成新的头尾序列。</a:t>
            </a:r>
            <a:endParaRPr lang="en-MY" altLang="zh-CN" sz="1600" kern="100" dirty="0">
              <a:solidFill>
                <a:schemeClr val="tx1"/>
              </a:solidFill>
              <a:latin typeface="微软雅黑" panose="020B0503020204020204" pitchFamily="34" charset="-122"/>
              <a:ea typeface="微软雅黑" panose="020B0503020204020204" pitchFamily="34" charset="-122"/>
            </a:endParaRPr>
          </a:p>
        </p:txBody>
      </p:sp>
      <p:sp>
        <p:nvSpPr>
          <p:cNvPr id="29" name="圆角矩形 31"/>
          <p:cNvSpPr/>
          <p:nvPr/>
        </p:nvSpPr>
        <p:spPr>
          <a:xfrm>
            <a:off x="8460578" y="4057842"/>
            <a:ext cx="1912265" cy="1937112"/>
          </a:xfrm>
          <a:prstGeom prst="roundRect">
            <a:avLst/>
          </a:prstGeom>
          <a:solidFill>
            <a:schemeClr val="bg1"/>
          </a:solidFill>
          <a:ln w="25400">
            <a:solidFill>
              <a:srgbClr val="BD9F68"/>
            </a:solidFill>
          </a:ln>
        </p:spPr>
        <p:style>
          <a:lnRef idx="3">
            <a:schemeClr val="lt1"/>
          </a:lnRef>
          <a:fillRef idx="1">
            <a:schemeClr val="accent4"/>
          </a:fillRef>
          <a:effectRef idx="1">
            <a:schemeClr val="accent4"/>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sz="1600" kern="100" dirty="0">
                <a:solidFill>
                  <a:schemeClr val="tx1"/>
                </a:solidFill>
                <a:latin typeface="微软雅黑" panose="020B0503020204020204" pitchFamily="34" charset="-122"/>
                <a:ea typeface="微软雅黑" panose="020B0503020204020204" pitchFamily="34" charset="-122"/>
              </a:rPr>
              <a:t>新的头尾特征序列与两个主要序列和</a:t>
            </a:r>
            <a:r>
              <a:rPr lang="en-US" altLang="zh-CN" sz="1600" kern="100" dirty="0">
                <a:solidFill>
                  <a:schemeClr val="tx1"/>
                </a:solidFill>
                <a:latin typeface="Times New Roman" panose="02020603050405020304" pitchFamily="18" charset="0"/>
                <a:ea typeface="宋体" panose="02010600030101010101" pitchFamily="2" charset="-122"/>
              </a:rPr>
              <a:t>[</a:t>
            </a:r>
            <a:r>
              <a:rPr lang="en-US" altLang="zh-CN" sz="1600" kern="100" dirty="0" err="1">
                <a:solidFill>
                  <a:schemeClr val="tx1"/>
                </a:solidFill>
                <a:latin typeface="Times New Roman" panose="02020603050405020304" pitchFamily="18" charset="0"/>
                <a:ea typeface="宋体" panose="02010600030101010101" pitchFamily="2" charset="-122"/>
              </a:rPr>
              <a:t>cls</a:t>
            </a:r>
            <a:r>
              <a:rPr lang="en-US" altLang="zh-CN" sz="1600" kern="100" dirty="0">
                <a:solidFill>
                  <a:schemeClr val="tx1"/>
                </a:solidFill>
                <a:latin typeface="Times New Roman" panose="02020603050405020304" pitchFamily="18" charset="0"/>
                <a:ea typeface="宋体" panose="02010600030101010101" pitchFamily="2" charset="-122"/>
              </a:rPr>
              <a:t>]</a:t>
            </a:r>
            <a:r>
              <a:rPr lang="zh-CN" altLang="en-US" sz="1600" kern="100" dirty="0">
                <a:solidFill>
                  <a:schemeClr val="tx1"/>
                </a:solidFill>
                <a:latin typeface="微软雅黑" panose="020B0503020204020204" pitchFamily="34" charset="-122"/>
                <a:ea typeface="微软雅黑" panose="020B0503020204020204" pitchFamily="34" charset="-122"/>
              </a:rPr>
              <a:t>嵌入令牌进行拼接，形成新的输出特征序列。</a:t>
            </a:r>
          </a:p>
        </p:txBody>
      </p:sp>
      <p:sp>
        <p:nvSpPr>
          <p:cNvPr id="30" name="右箭头 30"/>
          <p:cNvSpPr/>
          <p:nvPr/>
        </p:nvSpPr>
        <p:spPr>
          <a:xfrm>
            <a:off x="2685690" y="4874720"/>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31" name="右箭头 30"/>
          <p:cNvSpPr/>
          <p:nvPr/>
        </p:nvSpPr>
        <p:spPr>
          <a:xfrm>
            <a:off x="5294617" y="4874720"/>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dirty="0"/>
          </a:p>
        </p:txBody>
      </p:sp>
      <p:sp>
        <p:nvSpPr>
          <p:cNvPr id="32" name="右箭头 30"/>
          <p:cNvSpPr/>
          <p:nvPr/>
        </p:nvSpPr>
        <p:spPr>
          <a:xfrm>
            <a:off x="7903544" y="4874720"/>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dirty="0"/>
          </a:p>
        </p:txBody>
      </p:sp>
      <p:sp>
        <p:nvSpPr>
          <p:cNvPr id="35" name="Oval 34"/>
          <p:cNvSpPr/>
          <p:nvPr/>
        </p:nvSpPr>
        <p:spPr>
          <a:xfrm>
            <a:off x="4175372" y="3317101"/>
            <a:ext cx="915043" cy="419680"/>
          </a:xfrm>
          <a:prstGeom prst="ellipse">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37" name="Straight Arrow Connector 36"/>
          <p:cNvCxnSpPr>
            <a:stCxn id="38" idx="3"/>
            <a:endCxn id="35" idx="2"/>
          </p:cNvCxnSpPr>
          <p:nvPr/>
        </p:nvCxnSpPr>
        <p:spPr>
          <a:xfrm flipV="1">
            <a:off x="3753291" y="3526941"/>
            <a:ext cx="422081" cy="8312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444947" y="3456181"/>
            <a:ext cx="1308344" cy="307777"/>
          </a:xfrm>
          <a:prstGeom prst="rect">
            <a:avLst/>
          </a:prstGeom>
          <a:noFill/>
        </p:spPr>
        <p:txBody>
          <a:bodyPr wrap="square" rtlCol="0">
            <a:spAutoFit/>
          </a:bodyPr>
          <a:lstStyle/>
          <a:p>
            <a:r>
              <a:rPr lang="en-MY" sz="1400" dirty="0">
                <a:solidFill>
                  <a:srgbClr val="C00000"/>
                </a:solidFill>
                <a:latin typeface="微软雅黑" panose="020B0503020204020204" pitchFamily="34" charset="-122"/>
                <a:ea typeface="微软雅黑" panose="020B0503020204020204" pitchFamily="34" charset="-122"/>
              </a:rPr>
              <a:t>[</a:t>
            </a:r>
            <a:r>
              <a:rPr lang="en-MY" sz="1400" dirty="0" err="1">
                <a:solidFill>
                  <a:srgbClr val="C00000"/>
                </a:solidFill>
                <a:latin typeface="微软雅黑" panose="020B0503020204020204" pitchFamily="34" charset="-122"/>
                <a:ea typeface="微软雅黑" panose="020B0503020204020204" pitchFamily="34" charset="-122"/>
              </a:rPr>
              <a:t>cls</a:t>
            </a:r>
            <a:r>
              <a:rPr lang="en-MY" sz="1400" dirty="0">
                <a:solidFill>
                  <a:srgbClr val="C00000"/>
                </a:solidFill>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嵌入令牌</a:t>
            </a:r>
            <a:endParaRPr lang="en-MY" sz="1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20" grpId="0" animBg="1"/>
      <p:bldP spid="21" grpId="0"/>
      <p:bldP spid="26" grpId="0" animBg="1"/>
      <p:bldP spid="27" grpId="0" animBg="1"/>
      <p:bldP spid="28" grpId="0" animBg="1"/>
      <p:bldP spid="29" grpId="0" animBg="1"/>
      <p:bldP spid="30" grpId="0" animBg="1"/>
      <p:bldP spid="31" grpId="0" animBg="1"/>
      <p:bldP spid="32" grpId="0" animBg="1"/>
      <p:bldP spid="35" grpId="0" animBg="1"/>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特征融合</a:t>
            </a:r>
          </a:p>
        </p:txBody>
      </p:sp>
      <mc:AlternateContent xmlns:mc="http://schemas.openxmlformats.org/markup-compatibility/2006" xmlns:a14="http://schemas.microsoft.com/office/drawing/2010/main">
        <mc:Choice Requires="a14">
          <p:graphicFrame>
            <p:nvGraphicFramePr>
              <p:cNvPr id="2" name="表格 3"/>
              <p:cNvGraphicFramePr>
                <a:graphicFrameLocks noGrp="1"/>
              </p:cNvGraphicFramePr>
              <p:nvPr/>
            </p:nvGraphicFramePr>
            <p:xfrm>
              <a:off x="3621315" y="3029082"/>
              <a:ext cx="3566160" cy="1280160"/>
            </p:xfrm>
            <a:graphic>
              <a:graphicData uri="http://schemas.openxmlformats.org/drawingml/2006/table">
                <a:tbl>
                  <a:tblPr firstRow="1" bandRow="1">
                    <a:tableStyleId>{00A15C55-8517-42AA-B614-E9B94910E393}</a:tableStyleId>
                  </a:tblPr>
                  <a:tblGrid>
                    <a:gridCol w="109728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tblGrid>
                  <a:tr h="182880">
                    <a:tc>
                      <a:txBody>
                        <a:bodyPr/>
                        <a:lstStyle/>
                        <a:p>
                          <a:pPr marL="0" marR="0" algn="ctr">
                            <a:spcBef>
                              <a:spcPts val="0"/>
                            </a:spcBef>
                            <a:spcAft>
                              <a:spcPts val="0"/>
                            </a:spcAft>
                          </a:pPr>
                          <a:r>
                            <a:rPr lang="zh-CN" altLang="en-US" sz="1200" b="0" kern="100" dirty="0">
                              <a:solidFill>
                                <a:schemeClr val="tx1"/>
                              </a:solidFill>
                              <a:effectLst/>
                              <a:latin typeface="微软雅黑" panose="020B0503020204020204" pitchFamily="34" charset="-122"/>
                              <a:ea typeface="微软雅黑" panose="020B0503020204020204" pitchFamily="34" charset="-122"/>
                            </a:rPr>
                            <a:t>特征融合与重构模块 </a:t>
                          </a:r>
                          <a:endParaRPr lang="en-MY" sz="1200" b="0" kern="100" dirty="0">
                            <a:solidFill>
                              <a:schemeClr val="tx1"/>
                            </a:solidFill>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1200" i="1" kern="100" smtClean="0">
                                        <a:solidFill>
                                          <a:schemeClr val="tx1"/>
                                        </a:solidFill>
                                        <a:effectLst/>
                                        <a:latin typeface="Cambria Math" panose="02040503050406030204" pitchFamily="18" charset="0"/>
                                        <a:ea typeface="宋体" panose="02010600030101010101" pitchFamily="2" charset="-122"/>
                                      </a:rPr>
                                    </m:ctrlPr>
                                  </m:sSubPr>
                                  <m:e>
                                    <m:r>
                                      <m:rPr>
                                        <m:sty m:val="p"/>
                                      </m:rPr>
                                      <a:rPr lang="en-US" altLang="zh-CN" sz="1200" i="1" kern="100">
                                        <a:solidFill>
                                          <a:schemeClr val="tx1"/>
                                        </a:solidFill>
                                        <a:latin typeface="Cambria Math" panose="02040503050406030204" pitchFamily="18" charset="0"/>
                                        <a:ea typeface="宋体" panose="02010600030101010101" pitchFamily="2" charset="-122"/>
                                      </a:rPr>
                                      <m:t>f</m:t>
                                    </m:r>
                                  </m:e>
                                  <m:sub>
                                    <m:r>
                                      <a:rPr lang="en-MY" altLang="zh-CN" sz="1200" b="0" i="1" kern="100" smtClean="0">
                                        <a:solidFill>
                                          <a:schemeClr val="tx1"/>
                                        </a:solidFill>
                                        <a:effectLst/>
                                        <a:latin typeface="Cambria Math" panose="02040503050406030204" pitchFamily="18" charset="0"/>
                                        <a:ea typeface="宋体" panose="02010600030101010101" pitchFamily="2" charset="-122"/>
                                      </a:rPr>
                                      <m:t>𝑠𝑐𝑎𝑙𝑒</m:t>
                                    </m:r>
                                  </m:sub>
                                </m:sSub>
                              </m:oMath>
                            </m:oMathPara>
                          </a14:m>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200" b="0" kern="0" dirty="0" err="1">
                              <a:solidFill>
                                <a:srgbClr val="000000"/>
                              </a:solidFill>
                              <a:effectLst/>
                              <a:latin typeface="Times New Roman" panose="02020603050405020304" pitchFamily="18" charset="0"/>
                              <a:ea typeface="宋体" panose="02010600030101010101" pitchFamily="2" charset="-122"/>
                            </a:rPr>
                            <a:t>mAP</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200" b="0" kern="0" dirty="0">
                              <a:solidFill>
                                <a:srgbClr val="000000"/>
                              </a:solidFill>
                              <a:effectLst/>
                              <a:latin typeface="Times New Roman" panose="02020603050405020304" pitchFamily="18" charset="0"/>
                              <a:ea typeface="宋体" panose="02010600030101010101" pitchFamily="2" charset="-122"/>
                            </a:rPr>
                            <a:t>R-1</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182880">
                    <a:tc>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关闭</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87.6</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94.4</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182880">
                    <a:tc rowSpan="2">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开启</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0.5</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87.9</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94.8</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2"/>
                      </a:ext>
                    </a:extLst>
                  </a:tr>
                  <a:tr h="182880">
                    <a:tc vMerge="1">
                      <a:txBody>
                        <a:bodyPr/>
                        <a:lstStyle/>
                        <a:p>
                          <a:endParaRPr lang="en-US"/>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0.7</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87.9</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94.7</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3"/>
                      </a:ext>
                    </a:extLst>
                  </a:tr>
                </a:tbl>
              </a:graphicData>
            </a:graphic>
          </p:graphicFrame>
        </mc:Choice>
        <mc:Fallback xmlns="">
          <p:graphicFrame>
            <p:nvGraphicFramePr>
              <p:cNvPr id="2" name="表格 3"/>
              <p:cNvGraphicFramePr>
                <a:graphicFrameLocks noGrp="1"/>
              </p:cNvGraphicFramePr>
              <p:nvPr/>
            </p:nvGraphicFramePr>
            <p:xfrm>
              <a:off x="3621315" y="3029082"/>
              <a:ext cx="3566160" cy="1280160"/>
            </p:xfrm>
            <a:graphic>
              <a:graphicData uri="http://schemas.openxmlformats.org/drawingml/2006/table">
                <a:tbl>
                  <a:tblPr firstRow="1" bandRow="1">
                    <a:tableStyleId>{00A15C55-8517-42AA-B614-E9B94910E393}</a:tableStyleId>
                  </a:tblPr>
                  <a:tblGrid>
                    <a:gridCol w="1097280"/>
                    <a:gridCol w="822960"/>
                    <a:gridCol w="822960"/>
                    <a:gridCol w="822960"/>
                  </a:tblGrid>
                  <a:tr h="457200">
                    <a:tc>
                      <a:txBody>
                        <a:bodyPr/>
                        <a:lstStyle/>
                        <a:p>
                          <a:pPr marL="0" marR="0" algn="ctr">
                            <a:spcBef>
                              <a:spcPts val="0"/>
                            </a:spcBef>
                            <a:spcAft>
                              <a:spcPts val="0"/>
                            </a:spcAft>
                          </a:pPr>
                          <a:r>
                            <a:rPr lang="zh-CN" altLang="en-US" sz="1200" b="0" kern="100" dirty="0">
                              <a:solidFill>
                                <a:schemeClr val="tx1"/>
                              </a:solidFill>
                              <a:effectLst/>
                              <a:latin typeface="微软雅黑" panose="020B0503020204020204" pitchFamily="34" charset="-122"/>
                              <a:ea typeface="微软雅黑" panose="020B0503020204020204" pitchFamily="34" charset="-122"/>
                            </a:rPr>
                            <a:t>特征融合与重构模块 </a:t>
                          </a:r>
                          <a:endParaRPr lang="en-MY" sz="1200" b="0" kern="100" dirty="0">
                            <a:solidFill>
                              <a:schemeClr val="tx1"/>
                            </a:solidFill>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endParaRPr lang="zh-CN"/>
                        </a:p>
                      </a:txBody>
                      <a:tcPr marL="68580" marR="68580" anchor="ctr">
                        <a:blipFill>
                          <a:blip r:embed="rId7"/>
                        </a:blipFill>
                      </a:tcPr>
                    </a:tc>
                    <a:tc>
                      <a:txBody>
                        <a:bodyPr/>
                        <a:lstStyle/>
                        <a:p>
                          <a:pPr marL="0" marR="0" algn="ctr">
                            <a:spcBef>
                              <a:spcPts val="0"/>
                            </a:spcBef>
                            <a:spcAft>
                              <a:spcPts val="0"/>
                            </a:spcAft>
                          </a:pPr>
                          <a:r>
                            <a:rPr lang="en-MY" sz="1200" b="0" kern="0" dirty="0" err="1">
                              <a:solidFill>
                                <a:srgbClr val="000000"/>
                              </a:solidFill>
                              <a:effectLst/>
                              <a:latin typeface="Times New Roman" panose="02020603050405020304" pitchFamily="18" charset="0"/>
                              <a:ea typeface="宋体" panose="02010600030101010101" pitchFamily="2" charset="-122"/>
                            </a:rPr>
                            <a:t>mAP</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200" b="0" kern="0" dirty="0">
                              <a:solidFill>
                                <a:srgbClr val="000000"/>
                              </a:solidFill>
                              <a:effectLst/>
                              <a:latin typeface="Times New Roman" panose="02020603050405020304" pitchFamily="18" charset="0"/>
                              <a:ea typeface="宋体" panose="02010600030101010101" pitchFamily="2" charset="-122"/>
                            </a:rPr>
                            <a:t>R-1</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182880">
                    <a:tc>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关闭</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100" dirty="0">
                              <a:effectLst/>
                              <a:latin typeface="微软雅黑" panose="020B0503020204020204" pitchFamily="34" charset="-122"/>
                              <a:ea typeface="微软雅黑" panose="020B0503020204020204" pitchFamily="34" charset="-122"/>
                            </a:rPr>
                            <a:t>-</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87.6</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94.4</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182880">
                    <a:tc rowSpan="2">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开启</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0.5</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87.9</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94.8</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182880">
                    <a:tc vMerge="1">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0.7</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87.9</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94.7</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3"/>
              <p:cNvGraphicFramePr>
                <a:graphicFrameLocks noGrp="1"/>
              </p:cNvGraphicFramePr>
              <p:nvPr/>
            </p:nvGraphicFramePr>
            <p:xfrm>
              <a:off x="3621315" y="4775503"/>
              <a:ext cx="3566160" cy="1280160"/>
            </p:xfrm>
            <a:graphic>
              <a:graphicData uri="http://schemas.openxmlformats.org/drawingml/2006/table">
                <a:tbl>
                  <a:tblPr firstRow="1" bandRow="1">
                    <a:tableStyleId>{00A15C55-8517-42AA-B614-E9B94910E393}</a:tableStyleId>
                  </a:tblPr>
                  <a:tblGrid>
                    <a:gridCol w="109728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tblGrid>
                  <a:tr h="182880">
                    <a:tc>
                      <a:txBody>
                        <a:bodyPr/>
                        <a:lstStyle/>
                        <a:p>
                          <a:pPr marL="0" marR="0" algn="ctr">
                            <a:spcBef>
                              <a:spcPts val="0"/>
                            </a:spcBef>
                            <a:spcAft>
                              <a:spcPts val="0"/>
                            </a:spcAft>
                          </a:pPr>
                          <a:r>
                            <a:rPr lang="zh-CN" altLang="en-US" sz="1200" b="0" kern="100" dirty="0">
                              <a:solidFill>
                                <a:schemeClr val="tx1"/>
                              </a:solidFill>
                              <a:effectLst/>
                              <a:latin typeface="微软雅黑" panose="020B0503020204020204" pitchFamily="34" charset="-122"/>
                              <a:ea typeface="微软雅黑" panose="020B0503020204020204" pitchFamily="34" charset="-122"/>
                            </a:rPr>
                            <a:t>特征融合与重构模块 </a:t>
                          </a:r>
                          <a:endParaRPr lang="en-MY" sz="1200" b="0" kern="100" dirty="0">
                            <a:solidFill>
                              <a:schemeClr val="tx1"/>
                            </a:solidFill>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1200" i="1" kern="100" smtClean="0">
                                        <a:solidFill>
                                          <a:schemeClr val="tx1"/>
                                        </a:solidFill>
                                        <a:effectLst/>
                                        <a:latin typeface="Cambria Math" panose="02040503050406030204" pitchFamily="18" charset="0"/>
                                        <a:ea typeface="宋体" panose="02010600030101010101" pitchFamily="2" charset="-122"/>
                                      </a:rPr>
                                    </m:ctrlPr>
                                  </m:sSubPr>
                                  <m:e>
                                    <m:r>
                                      <m:rPr>
                                        <m:sty m:val="p"/>
                                      </m:rPr>
                                      <a:rPr lang="en-US" altLang="zh-CN" sz="1200" i="1" kern="100">
                                        <a:solidFill>
                                          <a:schemeClr val="tx1"/>
                                        </a:solidFill>
                                        <a:latin typeface="Cambria Math" panose="02040503050406030204" pitchFamily="18" charset="0"/>
                                        <a:ea typeface="宋体" panose="02010600030101010101" pitchFamily="2" charset="-122"/>
                                      </a:rPr>
                                      <m:t>f</m:t>
                                    </m:r>
                                  </m:e>
                                  <m:sub>
                                    <m:r>
                                      <a:rPr lang="en-MY" altLang="zh-CN" sz="1200" b="0" i="1" kern="100" smtClean="0">
                                        <a:solidFill>
                                          <a:schemeClr val="tx1"/>
                                        </a:solidFill>
                                        <a:effectLst/>
                                        <a:latin typeface="Cambria Math" panose="02040503050406030204" pitchFamily="18" charset="0"/>
                                        <a:ea typeface="宋体" panose="02010600030101010101" pitchFamily="2" charset="-122"/>
                                      </a:rPr>
                                      <m:t>𝑠𝑐𝑎𝑙𝑒</m:t>
                                    </m:r>
                                  </m:sub>
                                </m:sSub>
                              </m:oMath>
                            </m:oMathPara>
                          </a14:m>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200" b="0" kern="0" dirty="0" err="1">
                              <a:solidFill>
                                <a:srgbClr val="000000"/>
                              </a:solidFill>
                              <a:effectLst/>
                              <a:latin typeface="Times New Roman" panose="02020603050405020304" pitchFamily="18" charset="0"/>
                              <a:ea typeface="宋体" panose="02010600030101010101" pitchFamily="2" charset="-122"/>
                            </a:rPr>
                            <a:t>mAP</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200" b="0" kern="0" dirty="0">
                              <a:solidFill>
                                <a:srgbClr val="000000"/>
                              </a:solidFill>
                              <a:effectLst/>
                              <a:latin typeface="Times New Roman" panose="02020603050405020304" pitchFamily="18" charset="0"/>
                              <a:ea typeface="宋体" panose="02010600030101010101" pitchFamily="2" charset="-122"/>
                            </a:rPr>
                            <a:t>R-1</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182880">
                    <a:tc>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关闭</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56.0</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64.0</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182880">
                    <a:tc rowSpan="2">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开启</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0.5</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56.1</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65.0</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2"/>
                      </a:ext>
                    </a:extLst>
                  </a:tr>
                  <a:tr h="182880">
                    <a:tc vMerge="1">
                      <a:txBody>
                        <a:bodyPr/>
                        <a:lstStyle/>
                        <a:p>
                          <a:endParaRPr lang="en-US"/>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0.7</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55.9</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63.7</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3"/>
                      </a:ext>
                    </a:extLst>
                  </a:tr>
                </a:tbl>
              </a:graphicData>
            </a:graphic>
          </p:graphicFrame>
        </mc:Choice>
        <mc:Fallback xmlns="">
          <p:graphicFrame>
            <p:nvGraphicFramePr>
              <p:cNvPr id="6" name="表格 3"/>
              <p:cNvGraphicFramePr>
                <a:graphicFrameLocks noGrp="1"/>
              </p:cNvGraphicFramePr>
              <p:nvPr/>
            </p:nvGraphicFramePr>
            <p:xfrm>
              <a:off x="3621315" y="4775503"/>
              <a:ext cx="3566160" cy="1280160"/>
            </p:xfrm>
            <a:graphic>
              <a:graphicData uri="http://schemas.openxmlformats.org/drawingml/2006/table">
                <a:tbl>
                  <a:tblPr firstRow="1" bandRow="1">
                    <a:tableStyleId>{00A15C55-8517-42AA-B614-E9B94910E393}</a:tableStyleId>
                  </a:tblPr>
                  <a:tblGrid>
                    <a:gridCol w="1097280"/>
                    <a:gridCol w="822960"/>
                    <a:gridCol w="822960"/>
                    <a:gridCol w="822960"/>
                  </a:tblGrid>
                  <a:tr h="457200">
                    <a:tc>
                      <a:txBody>
                        <a:bodyPr/>
                        <a:lstStyle/>
                        <a:p>
                          <a:pPr marL="0" marR="0" algn="ctr">
                            <a:spcBef>
                              <a:spcPts val="0"/>
                            </a:spcBef>
                            <a:spcAft>
                              <a:spcPts val="0"/>
                            </a:spcAft>
                          </a:pPr>
                          <a:r>
                            <a:rPr lang="zh-CN" altLang="en-US" sz="1200" b="0" kern="100" dirty="0">
                              <a:solidFill>
                                <a:schemeClr val="tx1"/>
                              </a:solidFill>
                              <a:effectLst/>
                              <a:latin typeface="微软雅黑" panose="020B0503020204020204" pitchFamily="34" charset="-122"/>
                              <a:ea typeface="微软雅黑" panose="020B0503020204020204" pitchFamily="34" charset="-122"/>
                            </a:rPr>
                            <a:t>特征融合与重构模块 </a:t>
                          </a:r>
                          <a:endParaRPr lang="en-MY" sz="1200" b="0" kern="100" dirty="0">
                            <a:solidFill>
                              <a:schemeClr val="tx1"/>
                            </a:solidFill>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endParaRPr lang="zh-CN"/>
                        </a:p>
                      </a:txBody>
                      <a:tcPr marL="68580" marR="68580" anchor="ctr">
                        <a:blipFill>
                          <a:blip r:embed="rId8"/>
                        </a:blipFill>
                      </a:tcPr>
                    </a:tc>
                    <a:tc>
                      <a:txBody>
                        <a:bodyPr/>
                        <a:lstStyle/>
                        <a:p>
                          <a:pPr marL="0" marR="0" algn="ctr">
                            <a:spcBef>
                              <a:spcPts val="0"/>
                            </a:spcBef>
                            <a:spcAft>
                              <a:spcPts val="0"/>
                            </a:spcAft>
                          </a:pPr>
                          <a:r>
                            <a:rPr lang="en-MY" sz="1200" b="0" kern="0" dirty="0" err="1">
                              <a:solidFill>
                                <a:srgbClr val="000000"/>
                              </a:solidFill>
                              <a:effectLst/>
                              <a:latin typeface="Times New Roman" panose="02020603050405020304" pitchFamily="18" charset="0"/>
                              <a:ea typeface="宋体" panose="02010600030101010101" pitchFamily="2" charset="-122"/>
                            </a:rPr>
                            <a:t>mAP</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200" b="0" kern="0" dirty="0">
                              <a:solidFill>
                                <a:srgbClr val="000000"/>
                              </a:solidFill>
                              <a:effectLst/>
                              <a:latin typeface="Times New Roman" panose="02020603050405020304" pitchFamily="18" charset="0"/>
                              <a:ea typeface="宋体" panose="02010600030101010101" pitchFamily="2" charset="-122"/>
                            </a:rPr>
                            <a:t>R-1</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182880">
                    <a:tc>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关闭</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100" dirty="0">
                              <a:effectLst/>
                              <a:latin typeface="微软雅黑" panose="020B0503020204020204" pitchFamily="34" charset="-122"/>
                              <a:ea typeface="微软雅黑" panose="020B0503020204020204" pitchFamily="34" charset="-122"/>
                            </a:rPr>
                            <a:t>-</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56.0</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64.0</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182880">
                    <a:tc rowSpan="2">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开启</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0.5</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56.1</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65.0</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182880">
                    <a:tc vMerge="1">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0.7</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55.9</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63.7</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bl>
              </a:graphicData>
            </a:graphic>
          </p:graphicFrame>
        </mc:Fallback>
      </mc:AlternateContent>
      <p:sp>
        <p:nvSpPr>
          <p:cNvPr id="7" name="文本框 99"/>
          <p:cNvSpPr txBox="1"/>
          <p:nvPr/>
        </p:nvSpPr>
        <p:spPr>
          <a:xfrm>
            <a:off x="2834640" y="4388485"/>
            <a:ext cx="5054600" cy="306705"/>
          </a:xfrm>
          <a:prstGeom prst="rect">
            <a:avLst/>
          </a:prstGeom>
          <a:solidFill>
            <a:schemeClr val="bg1"/>
          </a:solidFill>
          <a:ln w="9525">
            <a:noFill/>
          </a:ln>
        </p:spPr>
        <p:txBody>
          <a:bodyPr wrap="square">
            <a:spAutoFit/>
          </a:bodyPr>
          <a:lstStyle/>
          <a:p>
            <a:pPr algn="ctr"/>
            <a:r>
              <a:rPr lang="zh-CN" sz="1400" dirty="0">
                <a:latin typeface="微软雅黑" panose="020B0503020204020204" pitchFamily="34" charset="-122"/>
                <a:ea typeface="微软雅黑" panose="020B0503020204020204" pitchFamily="34" charset="-122"/>
              </a:rPr>
              <a:t>表</a:t>
            </a:r>
            <a:r>
              <a:rPr lang="en-MY" altLang="zh-CN" sz="1400" dirty="0">
                <a:latin typeface="微软雅黑" panose="020B0503020204020204" pitchFamily="34" charset="-122"/>
                <a:ea typeface="微软雅黑" panose="020B0503020204020204" pitchFamily="34" charset="-122"/>
              </a:rPr>
              <a:t>15</a:t>
            </a:r>
            <a:r>
              <a:rPr lang="zh-CN" sz="1400" dirty="0">
                <a:latin typeface="微软雅黑" panose="020B0503020204020204" pitchFamily="34" charset="-122"/>
                <a:ea typeface="微软雅黑" panose="020B0503020204020204" pitchFamily="34" charset="-122"/>
              </a:rPr>
              <a:t>：</a:t>
            </a:r>
            <a:r>
              <a:rPr lang="en-MY" altLang="zh-CN" sz="1400" dirty="0">
                <a:latin typeface="Arial" panose="020B0604020202020204" pitchFamily="34" charset="0"/>
                <a:ea typeface="微软雅黑" panose="020B0503020204020204" pitchFamily="34" charset="-122"/>
                <a:cs typeface="Arial" panose="020B0604020202020204" pitchFamily="34" charset="0"/>
              </a:rPr>
              <a:t>Market-1501</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数据集</a:t>
            </a:r>
            <a:r>
              <a:rPr lang="zh-CN" altLang="en-US" sz="1400" dirty="0">
                <a:latin typeface="微软雅黑" panose="020B0503020204020204" pitchFamily="34" charset="-122"/>
                <a:ea typeface="微软雅黑" panose="020B0503020204020204" pitchFamily="34" charset="-122"/>
              </a:rPr>
              <a:t>在特征融合与重构模块的性能指标</a:t>
            </a:r>
          </a:p>
        </p:txBody>
      </p:sp>
      <p:sp>
        <p:nvSpPr>
          <p:cNvPr id="8" name="文本框 99"/>
          <p:cNvSpPr txBox="1"/>
          <p:nvPr/>
        </p:nvSpPr>
        <p:spPr>
          <a:xfrm>
            <a:off x="2821823" y="6134903"/>
            <a:ext cx="5165144" cy="307777"/>
          </a:xfrm>
          <a:prstGeom prst="rect">
            <a:avLst/>
          </a:prstGeom>
          <a:solidFill>
            <a:schemeClr val="bg1"/>
          </a:solidFill>
          <a:ln w="9525">
            <a:noFill/>
          </a:ln>
        </p:spPr>
        <p:txBody>
          <a:bodyPr wrap="square">
            <a:spAutoFit/>
          </a:bodyPr>
          <a:lstStyle/>
          <a:p>
            <a:pPr algn="ctr"/>
            <a:r>
              <a:rPr lang="zh-CN" sz="1400" dirty="0">
                <a:latin typeface="微软雅黑" panose="020B0503020204020204" pitchFamily="34" charset="-122"/>
                <a:ea typeface="微软雅黑" panose="020B0503020204020204" pitchFamily="34" charset="-122"/>
              </a:rPr>
              <a:t>表</a:t>
            </a:r>
            <a:r>
              <a:rPr lang="en-MY" altLang="zh-CN" sz="1400" dirty="0">
                <a:latin typeface="微软雅黑" panose="020B0503020204020204" pitchFamily="34" charset="-122"/>
                <a:ea typeface="微软雅黑" panose="020B0503020204020204" pitchFamily="34" charset="-122"/>
              </a:rPr>
              <a:t>16</a:t>
            </a:r>
            <a:r>
              <a:rPr lang="zh-CN" sz="1400" dirty="0">
                <a:latin typeface="微软雅黑" panose="020B0503020204020204" pitchFamily="34" charset="-122"/>
                <a:ea typeface="微软雅黑" panose="020B0503020204020204" pitchFamily="34" charset="-122"/>
              </a:rPr>
              <a:t>：</a:t>
            </a:r>
            <a:r>
              <a:rPr lang="en-MY" altLang="zh-CN" sz="1400" dirty="0">
                <a:latin typeface="Arial" panose="020B0604020202020204" pitchFamily="34" charset="0"/>
                <a:ea typeface="微软雅黑" panose="020B0503020204020204" pitchFamily="34" charset="-122"/>
                <a:cs typeface="Arial" panose="020B0604020202020204" pitchFamily="34" charset="0"/>
              </a:rPr>
              <a:t>Occluded Duke</a:t>
            </a:r>
            <a:r>
              <a:rPr lang="zh-CN" sz="1400" dirty="0">
                <a:latin typeface="微软雅黑" panose="020B0503020204020204" pitchFamily="34" charset="-122"/>
                <a:ea typeface="微软雅黑" panose="020B0503020204020204" pitchFamily="34" charset="-122"/>
              </a:rPr>
              <a:t>数据集</a:t>
            </a:r>
            <a:r>
              <a:rPr lang="zh-CN" altLang="en-US" sz="1400" dirty="0">
                <a:latin typeface="微软雅黑" panose="020B0503020204020204" pitchFamily="34" charset="-122"/>
                <a:ea typeface="微软雅黑" panose="020B0503020204020204" pitchFamily="34" charset="-122"/>
              </a:rPr>
              <a:t>在特征融合与重构模块的性能指标</a:t>
            </a:r>
          </a:p>
        </p:txBody>
      </p:sp>
      <mc:AlternateContent xmlns:mc="http://schemas.openxmlformats.org/markup-compatibility/2006" xmlns:a14="http://schemas.microsoft.com/office/drawing/2010/main">
        <mc:Choice Requires="a14">
          <p:graphicFrame>
            <p:nvGraphicFramePr>
              <p:cNvPr id="3" name="表格 3"/>
              <p:cNvGraphicFramePr>
                <a:graphicFrameLocks noGrp="1"/>
              </p:cNvGraphicFramePr>
              <p:nvPr>
                <p:custDataLst>
                  <p:tags r:id="rId1"/>
                </p:custDataLst>
              </p:nvPr>
            </p:nvGraphicFramePr>
            <p:xfrm>
              <a:off x="3621315" y="1008341"/>
              <a:ext cx="3566160" cy="1554480"/>
            </p:xfrm>
            <a:graphic>
              <a:graphicData uri="http://schemas.openxmlformats.org/drawingml/2006/table">
                <a:tbl>
                  <a:tblPr firstRow="1" bandRow="1">
                    <a:tableStyleId>{00A15C55-8517-42AA-B614-E9B94910E393}</a:tableStyleId>
                  </a:tblPr>
                  <a:tblGrid>
                    <a:gridCol w="1097280">
                      <a:extLst>
                        <a:ext uri="{9D8B030D-6E8A-4147-A177-3AD203B41FA5}">
                          <a16:colId xmlns:a16="http://schemas.microsoft.com/office/drawing/2014/main" val="20000"/>
                        </a:ext>
                      </a:extLst>
                    </a:gridCol>
                    <a:gridCol w="822960">
                      <a:extLst>
                        <a:ext uri="{9D8B030D-6E8A-4147-A177-3AD203B41FA5}">
                          <a16:colId xmlns:a16="http://schemas.microsoft.com/office/drawing/2014/main" val="20001"/>
                        </a:ext>
                      </a:extLst>
                    </a:gridCol>
                    <a:gridCol w="822960">
                      <a:extLst>
                        <a:ext uri="{9D8B030D-6E8A-4147-A177-3AD203B41FA5}">
                          <a16:colId xmlns:a16="http://schemas.microsoft.com/office/drawing/2014/main" val="20002"/>
                        </a:ext>
                      </a:extLst>
                    </a:gridCol>
                    <a:gridCol w="822960">
                      <a:extLst>
                        <a:ext uri="{9D8B030D-6E8A-4147-A177-3AD203B41FA5}">
                          <a16:colId xmlns:a16="http://schemas.microsoft.com/office/drawing/2014/main" val="20003"/>
                        </a:ext>
                      </a:extLst>
                    </a:gridCol>
                  </a:tblGrid>
                  <a:tr h="457200">
                    <a:tc>
                      <a:txBody>
                        <a:bodyPr/>
                        <a:lstStyle/>
                        <a:p>
                          <a:pPr marL="0" marR="0" algn="ctr">
                            <a:spcBef>
                              <a:spcPts val="0"/>
                            </a:spcBef>
                            <a:spcAft>
                              <a:spcPts val="0"/>
                            </a:spcAft>
                          </a:pPr>
                          <a:r>
                            <a:rPr lang="zh-CN" altLang="en-US" sz="1200" b="0" kern="100" dirty="0">
                              <a:solidFill>
                                <a:schemeClr val="tx1"/>
                              </a:solidFill>
                              <a:effectLst/>
                              <a:latin typeface="微软雅黑" panose="020B0503020204020204" pitchFamily="34" charset="-122"/>
                              <a:ea typeface="微软雅黑" panose="020B0503020204020204" pitchFamily="34" charset="-122"/>
                            </a:rPr>
                            <a:t>特征融合与重构模块 </a:t>
                          </a:r>
                          <a:endParaRPr lang="en-MY" sz="1200" b="0" kern="100" dirty="0">
                            <a:solidFill>
                              <a:schemeClr val="tx1"/>
                            </a:solidFill>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1200" i="1" kern="100" smtClean="0">
                                        <a:solidFill>
                                          <a:schemeClr val="tx1"/>
                                        </a:solidFill>
                                        <a:effectLst/>
                                        <a:latin typeface="Cambria Math" panose="02040503050406030204" pitchFamily="18" charset="0"/>
                                        <a:ea typeface="宋体" panose="02010600030101010101" pitchFamily="2" charset="-122"/>
                                      </a:rPr>
                                    </m:ctrlPr>
                                  </m:sSubPr>
                                  <m:e>
                                    <m:r>
                                      <m:rPr>
                                        <m:sty m:val="p"/>
                                      </m:rPr>
                                      <a:rPr lang="en-US" altLang="zh-CN" sz="1200" i="1" kern="100">
                                        <a:solidFill>
                                          <a:schemeClr val="tx1"/>
                                        </a:solidFill>
                                        <a:latin typeface="Cambria Math" panose="02040503050406030204" pitchFamily="18" charset="0"/>
                                        <a:ea typeface="宋体" panose="02010600030101010101" pitchFamily="2" charset="-122"/>
                                      </a:rPr>
                                      <m:t>f</m:t>
                                    </m:r>
                                  </m:e>
                                  <m:sub>
                                    <m:r>
                                      <a:rPr lang="en-MY" altLang="zh-CN" sz="1200" b="0" i="1" kern="100" smtClean="0">
                                        <a:solidFill>
                                          <a:schemeClr val="tx1"/>
                                        </a:solidFill>
                                        <a:effectLst/>
                                        <a:latin typeface="Cambria Math" panose="02040503050406030204" pitchFamily="18" charset="0"/>
                                        <a:ea typeface="宋体" panose="02010600030101010101" pitchFamily="2" charset="-122"/>
                                      </a:rPr>
                                      <m:t>𝑠𝑐𝑎𝑙𝑒</m:t>
                                    </m:r>
                                  </m:sub>
                                </m:sSub>
                              </m:oMath>
                            </m:oMathPara>
                          </a14:m>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200" b="0" kern="0" dirty="0" err="1">
                              <a:solidFill>
                                <a:srgbClr val="000000"/>
                              </a:solidFill>
                              <a:effectLst/>
                              <a:latin typeface="Times New Roman" panose="02020603050405020304" pitchFamily="18" charset="0"/>
                              <a:ea typeface="宋体" panose="02010600030101010101" pitchFamily="2" charset="-122"/>
                            </a:rPr>
                            <a:t>mAP</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200" b="0" kern="0" dirty="0">
                              <a:solidFill>
                                <a:srgbClr val="000000"/>
                              </a:solidFill>
                              <a:effectLst/>
                              <a:latin typeface="Times New Roman" panose="02020603050405020304" pitchFamily="18" charset="0"/>
                              <a:ea typeface="宋体" panose="02010600030101010101" pitchFamily="2" charset="-122"/>
                            </a:rPr>
                            <a:t>R-1</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extLst>
                      <a:ext uri="{0D108BD9-81ED-4DB2-BD59-A6C34878D82A}">
                        <a16:rowId xmlns:a16="http://schemas.microsoft.com/office/drawing/2014/main" val="10000"/>
                      </a:ext>
                    </a:extLst>
                  </a:tr>
                  <a:tr h="182880">
                    <a:tc>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关闭</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tc>
                      <a:txBody>
                        <a:bodyPr/>
                        <a:lstStyle/>
                        <a:p>
                          <a:pPr marL="0" marR="0" algn="ctr" fontAlgn="ctr">
                            <a:spcBef>
                              <a:spcPts val="0"/>
                            </a:spcBef>
                            <a:spcAft>
                              <a:spcPts val="0"/>
                            </a:spcAft>
                          </a:pPr>
                          <a:r>
                            <a:rPr lang="en-MY" sz="1200" kern="0" dirty="0">
                              <a:effectLst/>
                              <a:latin typeface="微软雅黑" panose="020B0503020204020204" pitchFamily="34" charset="-122"/>
                              <a:ea typeface="微软雅黑" panose="020B0503020204020204" pitchFamily="34" charset="-122"/>
                            </a:rPr>
                            <a:t>80.3</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b="1" kern="0" dirty="0">
                              <a:effectLst/>
                              <a:latin typeface="微软雅黑" panose="020B0503020204020204" pitchFamily="34" charset="-122"/>
                              <a:ea typeface="微软雅黑" panose="020B0503020204020204" pitchFamily="34" charset="-122"/>
                            </a:rPr>
                            <a:t>89.8</a:t>
                          </a:r>
                          <a:endParaRPr lang="en-MY" sz="1200" b="1"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1"/>
                      </a:ext>
                    </a:extLst>
                  </a:tr>
                  <a:tr h="182880">
                    <a:tc rowSpan="3">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开启</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0.3</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80.4</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a:solidFill>
                                <a:srgbClr val="000000"/>
                              </a:solidFill>
                              <a:effectLst/>
                              <a:latin typeface="微软雅黑" panose="020B0503020204020204" pitchFamily="34" charset="-122"/>
                              <a:ea typeface="微软雅黑" panose="020B0503020204020204" pitchFamily="34" charset="-122"/>
                            </a:rPr>
                            <a:t>89.7</a:t>
                          </a:r>
                          <a:endParaRPr lang="en-MY" sz="12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2"/>
                      </a:ext>
                    </a:extLst>
                  </a:tr>
                  <a:tr h="182880">
                    <a:tc vMerge="1">
                      <a:txBody>
                        <a:bodyPr/>
                        <a:lstStyle/>
                        <a:p>
                          <a:endParaRPr lang="en-US"/>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0.5</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80.6</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89.5</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extLst>
                      <a:ext uri="{0D108BD9-81ED-4DB2-BD59-A6C34878D82A}">
                        <a16:rowId xmlns:a16="http://schemas.microsoft.com/office/drawing/2014/main" val="10003"/>
                      </a:ext>
                    </a:extLst>
                  </a:tr>
                  <a:tr h="182880">
                    <a:tc vMerge="1">
                      <a:txBody>
                        <a:bodyPr/>
                        <a:lstStyle/>
                        <a:p>
                          <a:endParaRPr lang="en-US"/>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0.7</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a:solidFill>
                                <a:srgbClr val="000000"/>
                              </a:solidFill>
                              <a:effectLst/>
                              <a:latin typeface="微软雅黑" panose="020B0503020204020204" pitchFamily="34" charset="-122"/>
                              <a:ea typeface="微软雅黑" panose="020B0503020204020204" pitchFamily="34" charset="-122"/>
                            </a:rPr>
                            <a:t>80.2</a:t>
                          </a:r>
                          <a:endParaRPr lang="en-MY" sz="12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89.4</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4"/>
                      </a:ext>
                    </a:extLst>
                  </a:tr>
                </a:tbl>
              </a:graphicData>
            </a:graphic>
          </p:graphicFrame>
        </mc:Choice>
        <mc:Fallback xmlns="">
          <p:graphicFrame>
            <p:nvGraphicFramePr>
              <p:cNvPr id="3" name="表格 3"/>
              <p:cNvGraphicFramePr>
                <a:graphicFrameLocks noGrp="1"/>
              </p:cNvGraphicFramePr>
              <p:nvPr>
                <p:custDataLst>
                  <p:tags r:id="rId9"/>
                </p:custDataLst>
              </p:nvPr>
            </p:nvGraphicFramePr>
            <p:xfrm>
              <a:off x="3621315" y="1008341"/>
              <a:ext cx="3566160" cy="1554480"/>
            </p:xfrm>
            <a:graphic>
              <a:graphicData uri="http://schemas.openxmlformats.org/drawingml/2006/table">
                <a:tbl>
                  <a:tblPr firstRow="1" bandRow="1">
                    <a:tableStyleId>{00A15C55-8517-42AA-B614-E9B94910E393}</a:tableStyleId>
                  </a:tblPr>
                  <a:tblGrid>
                    <a:gridCol w="1097280"/>
                    <a:gridCol w="822960"/>
                    <a:gridCol w="822960"/>
                    <a:gridCol w="822960"/>
                  </a:tblGrid>
                  <a:tr h="457200">
                    <a:tc>
                      <a:txBody>
                        <a:bodyPr/>
                        <a:lstStyle/>
                        <a:p>
                          <a:pPr marL="0" marR="0" algn="ctr">
                            <a:spcBef>
                              <a:spcPts val="0"/>
                            </a:spcBef>
                            <a:spcAft>
                              <a:spcPts val="0"/>
                            </a:spcAft>
                          </a:pPr>
                          <a:r>
                            <a:rPr lang="zh-CN" altLang="en-US" sz="1200" b="0" kern="100" dirty="0">
                              <a:solidFill>
                                <a:schemeClr val="tx1"/>
                              </a:solidFill>
                              <a:effectLst/>
                              <a:latin typeface="微软雅黑" panose="020B0503020204020204" pitchFamily="34" charset="-122"/>
                              <a:ea typeface="微软雅黑" panose="020B0503020204020204" pitchFamily="34" charset="-122"/>
                            </a:rPr>
                            <a:t>特征融合与重构模块 </a:t>
                          </a:r>
                          <a:endParaRPr lang="en-MY" sz="1200" b="0" kern="100" dirty="0">
                            <a:solidFill>
                              <a:schemeClr val="tx1"/>
                            </a:solidFill>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endParaRPr lang="zh-CN"/>
                        </a:p>
                      </a:txBody>
                      <a:tcPr marL="68580" marR="68580" anchor="ctr">
                        <a:blipFill>
                          <a:blip r:embed="rId10"/>
                        </a:blipFill>
                      </a:tcPr>
                    </a:tc>
                    <a:tc>
                      <a:txBody>
                        <a:bodyPr/>
                        <a:lstStyle/>
                        <a:p>
                          <a:pPr marL="0" marR="0" algn="ctr">
                            <a:spcBef>
                              <a:spcPts val="0"/>
                            </a:spcBef>
                            <a:spcAft>
                              <a:spcPts val="0"/>
                            </a:spcAft>
                          </a:pPr>
                          <a:r>
                            <a:rPr lang="en-MY" sz="1200" b="0" kern="0" dirty="0" err="1">
                              <a:solidFill>
                                <a:srgbClr val="000000"/>
                              </a:solidFill>
                              <a:effectLst/>
                              <a:latin typeface="Times New Roman" panose="02020603050405020304" pitchFamily="18" charset="0"/>
                              <a:ea typeface="宋体" panose="02010600030101010101" pitchFamily="2" charset="-122"/>
                            </a:rPr>
                            <a:t>mAP</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c>
                      <a:txBody>
                        <a:bodyPr/>
                        <a:lstStyle/>
                        <a:p>
                          <a:pPr marL="0" marR="0" algn="ctr">
                            <a:spcBef>
                              <a:spcPts val="0"/>
                            </a:spcBef>
                            <a:spcAft>
                              <a:spcPts val="0"/>
                            </a:spcAft>
                          </a:pPr>
                          <a:r>
                            <a:rPr lang="en-MY" sz="1200" b="0" kern="0" dirty="0">
                              <a:solidFill>
                                <a:srgbClr val="000000"/>
                              </a:solidFill>
                              <a:effectLst/>
                              <a:latin typeface="Times New Roman" panose="02020603050405020304" pitchFamily="18" charset="0"/>
                              <a:ea typeface="宋体" panose="02010600030101010101" pitchFamily="2" charset="-122"/>
                            </a:rPr>
                            <a:t>R-1</a:t>
                          </a:r>
                          <a:r>
                            <a:rPr lang="en-MY" sz="1200" b="0" kern="100" dirty="0">
                              <a:solidFill>
                                <a:srgbClr val="000000"/>
                              </a:solidFill>
                              <a:effectLst/>
                              <a:latin typeface="宋体" panose="02010600030101010101" pitchFamily="2" charset="-122"/>
                              <a:ea typeface="宋体" panose="02010600030101010101" pitchFamily="2" charset="-122"/>
                            </a:rPr>
                            <a:t>(%)</a:t>
                          </a:r>
                          <a:endParaRPr lang="en-MY" sz="1200" b="0" kern="100" dirty="0">
                            <a:effectLst/>
                            <a:latin typeface="Times New Roman" panose="02020603050405020304" pitchFamily="18" charset="0"/>
                            <a:ea typeface="宋体" panose="02010600030101010101" pitchFamily="2" charset="-122"/>
                          </a:endParaRPr>
                        </a:p>
                      </a:txBody>
                      <a:tcPr marL="68580" marR="68580" anchor="ctr">
                        <a:solidFill>
                          <a:srgbClr val="BD9F68"/>
                        </a:solidFill>
                      </a:tcPr>
                    </a:tc>
                  </a:tr>
                  <a:tr h="182880">
                    <a:tc>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关闭</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100" dirty="0">
                              <a:effectLst/>
                              <a:latin typeface="微软雅黑" panose="020B0503020204020204" pitchFamily="34" charset="-122"/>
                              <a:ea typeface="微软雅黑" panose="020B0503020204020204" pitchFamily="34" charset="-122"/>
                            </a:rPr>
                            <a:t>-</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effectLst/>
                              <a:latin typeface="微软雅黑" panose="020B0503020204020204" pitchFamily="34" charset="-122"/>
                              <a:ea typeface="微软雅黑" panose="020B0503020204020204" pitchFamily="34" charset="-122"/>
                            </a:rPr>
                            <a:t>80.3</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b="1" kern="0" dirty="0">
                              <a:effectLst/>
                              <a:latin typeface="微软雅黑" panose="020B0503020204020204" pitchFamily="34" charset="-122"/>
                              <a:ea typeface="微软雅黑" panose="020B0503020204020204" pitchFamily="34" charset="-122"/>
                            </a:rPr>
                            <a:t>89.8</a:t>
                          </a:r>
                          <a:endParaRPr lang="en-MY" sz="1200" b="1"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182880">
                    <a:tc rowSpan="3">
                      <a:txBody>
                        <a:bodyPr/>
                        <a:lstStyle/>
                        <a:p>
                          <a:pPr marL="0" marR="0" algn="ctr" fontAlgn="ctr">
                            <a:spcBef>
                              <a:spcPts val="0"/>
                            </a:spcBef>
                            <a:spcAft>
                              <a:spcPts val="0"/>
                            </a:spcAft>
                          </a:pPr>
                          <a:r>
                            <a:rPr lang="zh-CN" altLang="en-US" sz="1200" kern="100" dirty="0">
                              <a:effectLst/>
                              <a:latin typeface="微软雅黑" panose="020B0503020204020204" pitchFamily="34" charset="-122"/>
                              <a:ea typeface="微软雅黑" panose="020B0503020204020204" pitchFamily="34" charset="-122"/>
                            </a:rPr>
                            <a:t>开启</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0.3</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80.4</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a:solidFill>
                                <a:srgbClr val="000000"/>
                              </a:solidFill>
                              <a:effectLst/>
                              <a:latin typeface="微软雅黑" panose="020B0503020204020204" pitchFamily="34" charset="-122"/>
                              <a:ea typeface="微软雅黑" panose="020B0503020204020204" pitchFamily="34" charset="-122"/>
                            </a:rPr>
                            <a:t>89.7</a:t>
                          </a:r>
                          <a:endParaRPr lang="en-MY" sz="12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r h="182880">
                    <a:tc vMerge="1">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0.5</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b="1" kern="0" dirty="0">
                              <a:solidFill>
                                <a:srgbClr val="000000"/>
                              </a:solidFill>
                              <a:effectLst/>
                              <a:latin typeface="微软雅黑" panose="020B0503020204020204" pitchFamily="34" charset="-122"/>
                              <a:ea typeface="微软雅黑" panose="020B0503020204020204" pitchFamily="34" charset="-122"/>
                            </a:rPr>
                            <a:t>80.6</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89.5</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alpha val="54902"/>
                          </a:srgbClr>
                        </a:solidFill>
                      </a:tcPr>
                    </a:tc>
                  </a:tr>
                  <a:tr h="182880">
                    <a:tc vMerge="1">
                      <a:tcPr marL="68580" marR="68580" anchor="ctr">
                        <a:solidFill>
                          <a:srgbClr val="D8C5A4"/>
                        </a:solidFill>
                      </a:tcPr>
                    </a:tc>
                    <a:tc>
                      <a:txBody>
                        <a:bodyPr/>
                        <a:lstStyle/>
                        <a:p>
                          <a:pPr marL="0" marR="0" algn="ctr" fontAlgn="ctr">
                            <a:spcBef>
                              <a:spcPts val="0"/>
                            </a:spcBef>
                            <a:spcAft>
                              <a:spcPts val="0"/>
                            </a:spcAft>
                          </a:pPr>
                          <a:r>
                            <a:rPr lang="en-MY" sz="1200" kern="0">
                              <a:solidFill>
                                <a:srgbClr val="000000"/>
                              </a:solidFill>
                              <a:effectLst/>
                              <a:latin typeface="微软雅黑" panose="020B0503020204020204" pitchFamily="34" charset="-122"/>
                              <a:ea typeface="微软雅黑" panose="020B0503020204020204" pitchFamily="34" charset="-122"/>
                            </a:rPr>
                            <a:t>0.7</a:t>
                          </a:r>
                          <a:endParaRPr lang="en-MY" sz="12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a:solidFill>
                                <a:srgbClr val="000000"/>
                              </a:solidFill>
                              <a:effectLst/>
                              <a:latin typeface="微软雅黑" panose="020B0503020204020204" pitchFamily="34" charset="-122"/>
                              <a:ea typeface="微软雅黑" panose="020B0503020204020204" pitchFamily="34" charset="-122"/>
                            </a:rPr>
                            <a:t>80.2</a:t>
                          </a:r>
                          <a:endParaRPr lang="en-MY" sz="1200" kern="10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200" kern="0" dirty="0">
                              <a:solidFill>
                                <a:srgbClr val="000000"/>
                              </a:solidFill>
                              <a:effectLst/>
                              <a:latin typeface="微软雅黑" panose="020B0503020204020204" pitchFamily="34" charset="-122"/>
                              <a:ea typeface="微软雅黑" panose="020B0503020204020204" pitchFamily="34" charset="-122"/>
                            </a:rPr>
                            <a:t>89.4</a:t>
                          </a:r>
                          <a:endParaRPr lang="en-MY" sz="12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r>
                </a:tbl>
              </a:graphicData>
            </a:graphic>
          </p:graphicFrame>
        </mc:Fallback>
      </mc:AlternateContent>
      <p:sp>
        <p:nvSpPr>
          <p:cNvPr id="4" name="文本框 99"/>
          <p:cNvSpPr txBox="1"/>
          <p:nvPr/>
        </p:nvSpPr>
        <p:spPr>
          <a:xfrm>
            <a:off x="2752810" y="2642063"/>
            <a:ext cx="5303171" cy="307777"/>
          </a:xfrm>
          <a:prstGeom prst="rect">
            <a:avLst/>
          </a:prstGeom>
          <a:solidFill>
            <a:schemeClr val="bg1"/>
          </a:solidFill>
          <a:ln w="9525">
            <a:noFill/>
          </a:ln>
        </p:spPr>
        <p:txBody>
          <a:bodyPr wrap="square">
            <a:spAutoFit/>
          </a:bodyPr>
          <a:lstStyle/>
          <a:p>
            <a:pPr algn="ctr"/>
            <a:r>
              <a:rPr lang="zh-CN" sz="1400" dirty="0">
                <a:latin typeface="微软雅黑" panose="020B0503020204020204" pitchFamily="34" charset="-122"/>
                <a:ea typeface="微软雅黑" panose="020B0503020204020204" pitchFamily="34" charset="-122"/>
              </a:rPr>
              <a:t>表1</a:t>
            </a:r>
            <a:r>
              <a:rPr lang="en-MY" altLang="zh-CN" sz="1400" dirty="0">
                <a:latin typeface="微软雅黑" panose="020B0503020204020204" pitchFamily="34" charset="-122"/>
                <a:ea typeface="微软雅黑" panose="020B0503020204020204" pitchFamily="34" charset="-122"/>
              </a:rPr>
              <a:t>4</a:t>
            </a:r>
            <a:r>
              <a:rPr lang="zh-CN" sz="1400" dirty="0">
                <a:latin typeface="微软雅黑" panose="020B0503020204020204" pitchFamily="34" charset="-122"/>
                <a:ea typeface="微软雅黑" panose="020B0503020204020204" pitchFamily="34" charset="-122"/>
              </a:rPr>
              <a:t>：</a:t>
            </a:r>
            <a:r>
              <a:rPr lang="en-MY" altLang="zh-CN" sz="1400" dirty="0" err="1">
                <a:latin typeface="Arial" panose="020B0604020202020204" pitchFamily="34" charset="0"/>
                <a:ea typeface="微软雅黑" panose="020B0503020204020204" pitchFamily="34" charset="-122"/>
                <a:cs typeface="Arial" panose="020B0604020202020204" pitchFamily="34" charset="0"/>
              </a:rPr>
              <a:t>DukeMTMC-reID</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数据集</a:t>
            </a:r>
            <a:r>
              <a:rPr lang="zh-CN" altLang="en-US" sz="1400" dirty="0">
                <a:latin typeface="微软雅黑" panose="020B0503020204020204" pitchFamily="34" charset="-122"/>
                <a:ea typeface="微软雅黑" panose="020B0503020204020204" pitchFamily="34" charset="-122"/>
              </a:rPr>
              <a:t>在特征融合与重构模块的性能指标</a:t>
            </a:r>
          </a:p>
        </p:txBody>
      </p:sp>
      <p:sp>
        <p:nvSpPr>
          <p:cNvPr id="10" name="Rectangle: Rounded Corners 7"/>
          <p:cNvSpPr/>
          <p:nvPr>
            <p:custDataLst>
              <p:tags r:id="rId2"/>
            </p:custDataLst>
          </p:nvPr>
        </p:nvSpPr>
        <p:spPr>
          <a:xfrm>
            <a:off x="5603240" y="959485"/>
            <a:ext cx="719455" cy="1692910"/>
          </a:xfrm>
          <a:prstGeom prst="roundRect">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1" name="Rectangle: Rounded Corners 7"/>
          <p:cNvSpPr/>
          <p:nvPr>
            <p:custDataLst>
              <p:tags r:id="rId3"/>
            </p:custDataLst>
          </p:nvPr>
        </p:nvSpPr>
        <p:spPr>
          <a:xfrm>
            <a:off x="5603240" y="2967990"/>
            <a:ext cx="719455" cy="1419860"/>
          </a:xfrm>
          <a:prstGeom prst="roundRect">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Rectangle: Rounded Corners 7"/>
          <p:cNvSpPr/>
          <p:nvPr>
            <p:custDataLst>
              <p:tags r:id="rId4"/>
            </p:custDataLst>
          </p:nvPr>
        </p:nvSpPr>
        <p:spPr>
          <a:xfrm>
            <a:off x="5603240" y="4703445"/>
            <a:ext cx="719455" cy="1419860"/>
          </a:xfrm>
          <a:prstGeom prst="roundRect">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p:cNvSpPr txBox="1"/>
          <p:nvPr/>
        </p:nvSpPr>
        <p:spPr>
          <a:xfrm>
            <a:off x="5340435" y="3667576"/>
            <a:ext cx="6559062" cy="609398"/>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400" b="1" dirty="0">
                <a:solidFill>
                  <a:srgbClr val="063A65"/>
                </a:solidFill>
              </a:rPr>
              <a:t>第五章 总结与展望</a:t>
            </a:r>
            <a:endParaRPr lang="en-GB" sz="4400" b="1" dirty="0">
              <a:solidFill>
                <a:srgbClr val="063A65"/>
              </a:solidFill>
            </a:endParaRPr>
          </a:p>
        </p:txBody>
      </p:sp>
      <p:sp>
        <p:nvSpPr>
          <p:cNvPr id="4" name="Espace réservé du texte 14"/>
          <p:cNvSpPr txBox="1"/>
          <p:nvPr/>
        </p:nvSpPr>
        <p:spPr>
          <a:xfrm>
            <a:off x="5656837" y="4495677"/>
            <a:ext cx="5926257" cy="369332"/>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zh-CN" altLang="en-US" sz="2400" dirty="0">
                <a:solidFill>
                  <a:schemeClr val="tx1">
                    <a:lumMod val="65000"/>
                    <a:lumOff val="35000"/>
                  </a:schemeClr>
                </a:solidFill>
              </a:rPr>
              <a:t>本文主要工作与未来研究方向</a:t>
            </a:r>
            <a:endParaRPr lang="en-GB" sz="2400" dirty="0">
              <a:solidFill>
                <a:schemeClr val="tx1">
                  <a:lumMod val="65000"/>
                  <a:lumOff val="35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总结与展望</a:t>
            </a:r>
          </a:p>
        </p:txBody>
      </p:sp>
      <p:sp>
        <p:nvSpPr>
          <p:cNvPr id="14" name="文本框 13"/>
          <p:cNvSpPr txBox="1"/>
          <p:nvPr/>
        </p:nvSpPr>
        <p:spPr>
          <a:xfrm>
            <a:off x="841805" y="1234241"/>
            <a:ext cx="9591269" cy="850939"/>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panose="020B0604020202020204"/>
                <a:ea typeface="微软雅黑" panose="020B0503020204020204" pitchFamily="34" charset="-122"/>
              </a:rPr>
              <a:t>本文提出基于数据增强与特征融合的行人重识别网络相比原网络性能更强，且每个模块互不冲突。</a:t>
            </a:r>
          </a:p>
        </p:txBody>
      </p:sp>
      <p:graphicFrame>
        <p:nvGraphicFramePr>
          <p:cNvPr id="3" name="Table 2"/>
          <p:cNvGraphicFramePr>
            <a:graphicFrameLocks noGrp="1"/>
          </p:cNvGraphicFramePr>
          <p:nvPr>
            <p:custDataLst>
              <p:tags r:id="rId1"/>
            </p:custDataLst>
          </p:nvPr>
        </p:nvGraphicFramePr>
        <p:xfrm>
          <a:off x="580547" y="2217703"/>
          <a:ext cx="10045154" cy="3651558"/>
        </p:xfrm>
        <a:graphic>
          <a:graphicData uri="http://schemas.openxmlformats.org/drawingml/2006/table">
            <a:tbl>
              <a:tblPr>
                <a:tableStyleId>{00A15C55-8517-42AA-B614-E9B94910E393}</a:tableStyleId>
              </a:tblPr>
              <a:tblGrid>
                <a:gridCol w="813676">
                  <a:extLst>
                    <a:ext uri="{9D8B030D-6E8A-4147-A177-3AD203B41FA5}">
                      <a16:colId xmlns:a16="http://schemas.microsoft.com/office/drawing/2014/main" val="20000"/>
                    </a:ext>
                  </a:extLst>
                </a:gridCol>
                <a:gridCol w="799612">
                  <a:extLst>
                    <a:ext uri="{9D8B030D-6E8A-4147-A177-3AD203B41FA5}">
                      <a16:colId xmlns:a16="http://schemas.microsoft.com/office/drawing/2014/main" val="20001"/>
                    </a:ext>
                  </a:extLst>
                </a:gridCol>
                <a:gridCol w="799612">
                  <a:extLst>
                    <a:ext uri="{9D8B030D-6E8A-4147-A177-3AD203B41FA5}">
                      <a16:colId xmlns:a16="http://schemas.microsoft.com/office/drawing/2014/main" val="20002"/>
                    </a:ext>
                  </a:extLst>
                </a:gridCol>
                <a:gridCol w="798607">
                  <a:extLst>
                    <a:ext uri="{9D8B030D-6E8A-4147-A177-3AD203B41FA5}">
                      <a16:colId xmlns:a16="http://schemas.microsoft.com/office/drawing/2014/main" val="20003"/>
                    </a:ext>
                  </a:extLst>
                </a:gridCol>
                <a:gridCol w="798607">
                  <a:extLst>
                    <a:ext uri="{9D8B030D-6E8A-4147-A177-3AD203B41FA5}">
                      <a16:colId xmlns:a16="http://schemas.microsoft.com/office/drawing/2014/main" val="20004"/>
                    </a:ext>
                  </a:extLst>
                </a:gridCol>
                <a:gridCol w="1005840">
                  <a:extLst>
                    <a:ext uri="{9D8B030D-6E8A-4147-A177-3AD203B41FA5}">
                      <a16:colId xmlns:a16="http://schemas.microsoft.com/office/drawing/2014/main" val="20005"/>
                    </a:ext>
                  </a:extLst>
                </a:gridCol>
                <a:gridCol w="1005840">
                  <a:extLst>
                    <a:ext uri="{9D8B030D-6E8A-4147-A177-3AD203B41FA5}">
                      <a16:colId xmlns:a16="http://schemas.microsoft.com/office/drawing/2014/main" val="20006"/>
                    </a:ext>
                  </a:extLst>
                </a:gridCol>
                <a:gridCol w="1005840">
                  <a:extLst>
                    <a:ext uri="{9D8B030D-6E8A-4147-A177-3AD203B41FA5}">
                      <a16:colId xmlns:a16="http://schemas.microsoft.com/office/drawing/2014/main" val="20007"/>
                    </a:ext>
                  </a:extLst>
                </a:gridCol>
                <a:gridCol w="1005840">
                  <a:extLst>
                    <a:ext uri="{9D8B030D-6E8A-4147-A177-3AD203B41FA5}">
                      <a16:colId xmlns:a16="http://schemas.microsoft.com/office/drawing/2014/main" val="20008"/>
                    </a:ext>
                  </a:extLst>
                </a:gridCol>
                <a:gridCol w="1005840">
                  <a:extLst>
                    <a:ext uri="{9D8B030D-6E8A-4147-A177-3AD203B41FA5}">
                      <a16:colId xmlns:a16="http://schemas.microsoft.com/office/drawing/2014/main" val="20009"/>
                    </a:ext>
                  </a:extLst>
                </a:gridCol>
                <a:gridCol w="1005840">
                  <a:extLst>
                    <a:ext uri="{9D8B030D-6E8A-4147-A177-3AD203B41FA5}">
                      <a16:colId xmlns:a16="http://schemas.microsoft.com/office/drawing/2014/main" val="20010"/>
                    </a:ext>
                  </a:extLst>
                </a:gridCol>
              </a:tblGrid>
              <a:tr h="467287">
                <a:tc gridSpan="5">
                  <a:txBody>
                    <a:bodyPr/>
                    <a:lstStyle/>
                    <a:p>
                      <a:pPr marL="0" marR="0" algn="ctr">
                        <a:spcBef>
                          <a:spcPts val="0"/>
                        </a:spcBef>
                        <a:spcAft>
                          <a:spcPts val="0"/>
                        </a:spcAft>
                      </a:pPr>
                      <a:r>
                        <a:rPr lang="zh-CN" altLang="en-US" sz="1600" kern="100" dirty="0">
                          <a:effectLst/>
                          <a:latin typeface="微软雅黑" panose="020B0503020204020204" pitchFamily="34" charset="-122"/>
                          <a:ea typeface="微软雅黑" panose="020B0503020204020204" pitchFamily="34" charset="-122"/>
                        </a:rPr>
                        <a:t>数据集</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BD9F6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gn="ctr">
                        <a:spcBef>
                          <a:spcPts val="0"/>
                        </a:spcBef>
                        <a:spcAft>
                          <a:spcPts val="0"/>
                        </a:spcAft>
                      </a:pPr>
                      <a:r>
                        <a:rPr lang="en-MY" sz="1600" kern="0" dirty="0" err="1">
                          <a:effectLst/>
                          <a:latin typeface="Arial" panose="020B0604020202020204" pitchFamily="34" charset="0"/>
                          <a:cs typeface="Arial" panose="020B0604020202020204" pitchFamily="34" charset="0"/>
                        </a:rPr>
                        <a:t>DukeMTMC-reID</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BD9F68"/>
                    </a:solidFill>
                  </a:tcPr>
                </a:tc>
                <a:tc hMerge="1">
                  <a:txBody>
                    <a:bodyPr/>
                    <a:lstStyle/>
                    <a:p>
                      <a:endParaRPr lang="en-US"/>
                    </a:p>
                  </a:txBody>
                  <a:tcPr/>
                </a:tc>
                <a:tc gridSpan="2">
                  <a:txBody>
                    <a:bodyPr/>
                    <a:lstStyle/>
                    <a:p>
                      <a:pPr marL="0" marR="0" algn="ctr">
                        <a:spcBef>
                          <a:spcPts val="0"/>
                        </a:spcBef>
                        <a:spcAft>
                          <a:spcPts val="0"/>
                        </a:spcAft>
                      </a:pPr>
                      <a:r>
                        <a:rPr lang="en-MY" sz="1600" kern="0" dirty="0">
                          <a:effectLst/>
                          <a:latin typeface="Arial" panose="020B0604020202020204" pitchFamily="34" charset="0"/>
                          <a:cs typeface="Arial" panose="020B0604020202020204" pitchFamily="34" charset="0"/>
                        </a:rPr>
                        <a:t>Market-1501</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BD9F68"/>
                    </a:solidFill>
                  </a:tcPr>
                </a:tc>
                <a:tc hMerge="1">
                  <a:txBody>
                    <a:bodyPr/>
                    <a:lstStyle/>
                    <a:p>
                      <a:endParaRPr lang="en-US"/>
                    </a:p>
                  </a:txBody>
                  <a:tcPr/>
                </a:tc>
                <a:tc gridSpan="2">
                  <a:txBody>
                    <a:bodyPr/>
                    <a:lstStyle/>
                    <a:p>
                      <a:pPr marL="0" marR="0" algn="ctr">
                        <a:spcBef>
                          <a:spcPts val="0"/>
                        </a:spcBef>
                        <a:spcAft>
                          <a:spcPts val="0"/>
                        </a:spcAft>
                      </a:pPr>
                      <a:r>
                        <a:rPr lang="en-MY" sz="1600" kern="0" dirty="0">
                          <a:effectLst/>
                          <a:latin typeface="Arial" panose="020B0604020202020204" pitchFamily="34" charset="0"/>
                          <a:cs typeface="Arial" panose="020B0604020202020204" pitchFamily="34" charset="0"/>
                        </a:rPr>
                        <a:t>Occluded Duke</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BD9F68"/>
                    </a:solidFill>
                  </a:tcPr>
                </a:tc>
                <a:tc hMerge="1">
                  <a:txBody>
                    <a:bodyPr/>
                    <a:lstStyle/>
                    <a:p>
                      <a:endParaRPr lang="en-US"/>
                    </a:p>
                  </a:txBody>
                  <a:tcPr/>
                </a:tc>
                <a:extLst>
                  <a:ext uri="{0D108BD9-81ED-4DB2-BD59-A6C34878D82A}">
                    <a16:rowId xmlns:a16="http://schemas.microsoft.com/office/drawing/2014/main" val="10000"/>
                  </a:ext>
                </a:extLst>
              </a:tr>
              <a:tr h="769649">
                <a:tc>
                  <a:txBody>
                    <a:bodyPr/>
                    <a:lstStyle/>
                    <a:p>
                      <a:pPr marL="0" marR="0" algn="ctr">
                        <a:spcBef>
                          <a:spcPts val="0"/>
                        </a:spcBef>
                        <a:spcAft>
                          <a:spcPts val="0"/>
                        </a:spcAft>
                      </a:pPr>
                      <a:r>
                        <a:rPr lang="zh-CN" altLang="en-US" sz="1600" kern="100" dirty="0">
                          <a:effectLst/>
                          <a:latin typeface="微软雅黑" panose="020B0503020204020204" pitchFamily="34" charset="-122"/>
                          <a:ea typeface="微软雅黑" panose="020B0503020204020204" pitchFamily="34" charset="-122"/>
                        </a:rPr>
                        <a:t>网络</a:t>
                      </a:r>
                    </a:p>
                  </a:txBody>
                  <a:tcPr marL="68580" marR="68580" anchor="ctr">
                    <a:solidFill>
                      <a:srgbClr val="CBB387"/>
                    </a:solidFill>
                  </a:tcPr>
                </a:tc>
                <a:tc>
                  <a:txBody>
                    <a:bodyPr/>
                    <a:lstStyle/>
                    <a:p>
                      <a:pPr marL="0" marR="0" algn="ctr">
                        <a:spcBef>
                          <a:spcPts val="0"/>
                        </a:spcBef>
                        <a:spcAft>
                          <a:spcPts val="0"/>
                        </a:spcAft>
                      </a:pPr>
                      <a:r>
                        <a:rPr lang="en-MY" sz="1600" kern="100" dirty="0">
                          <a:effectLst/>
                          <a:latin typeface="Arial" panose="020B0604020202020204" pitchFamily="34" charset="0"/>
                          <a:cs typeface="Arial" panose="020B0604020202020204" pitchFamily="34" charset="0"/>
                        </a:rPr>
                        <a:t>PD</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CBB387"/>
                    </a:solidFill>
                  </a:tcPr>
                </a:tc>
                <a:tc>
                  <a:txBody>
                    <a:bodyPr/>
                    <a:lstStyle/>
                    <a:p>
                      <a:pPr marL="0" marR="0" algn="ctr">
                        <a:spcBef>
                          <a:spcPts val="0"/>
                        </a:spcBef>
                        <a:spcAft>
                          <a:spcPts val="0"/>
                        </a:spcAft>
                      </a:pPr>
                      <a:r>
                        <a:rPr lang="en-MY" sz="1600" kern="100" dirty="0">
                          <a:effectLst/>
                          <a:latin typeface="Arial" panose="020B0604020202020204" pitchFamily="34" charset="0"/>
                          <a:cs typeface="Arial" panose="020B0604020202020204" pitchFamily="34" charset="0"/>
                        </a:rPr>
                        <a:t>PFDE</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CBB387"/>
                    </a:solidFill>
                  </a:tcPr>
                </a:tc>
                <a:tc>
                  <a:txBody>
                    <a:bodyPr/>
                    <a:lstStyle/>
                    <a:p>
                      <a:pPr marL="0" marR="0" algn="ctr">
                        <a:spcBef>
                          <a:spcPts val="0"/>
                        </a:spcBef>
                        <a:spcAft>
                          <a:spcPts val="0"/>
                        </a:spcAft>
                      </a:pPr>
                      <a:r>
                        <a:rPr lang="en-MY" sz="1600" kern="100" dirty="0">
                          <a:effectLst/>
                          <a:latin typeface="Arial" panose="020B0604020202020204" pitchFamily="34" charset="0"/>
                          <a:cs typeface="Arial" panose="020B0604020202020204" pitchFamily="34" charset="0"/>
                        </a:rPr>
                        <a:t>BDB</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CBB387"/>
                    </a:solidFill>
                  </a:tcPr>
                </a:tc>
                <a:tc>
                  <a:txBody>
                    <a:bodyPr/>
                    <a:lstStyle/>
                    <a:p>
                      <a:pPr marL="0" marR="0" algn="ctr">
                        <a:spcBef>
                          <a:spcPts val="0"/>
                        </a:spcBef>
                        <a:spcAft>
                          <a:spcPts val="0"/>
                        </a:spcAft>
                      </a:pPr>
                      <a:r>
                        <a:rPr lang="en-MY" sz="1600" kern="100" dirty="0">
                          <a:effectLst/>
                          <a:latin typeface="Arial" panose="020B0604020202020204" pitchFamily="34" charset="0"/>
                          <a:cs typeface="Arial" panose="020B0604020202020204" pitchFamily="34" charset="0"/>
                        </a:rPr>
                        <a:t>FRM</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CBB387"/>
                    </a:solidFill>
                  </a:tcPr>
                </a:tc>
                <a:tc>
                  <a:txBody>
                    <a:bodyPr/>
                    <a:lstStyle/>
                    <a:p>
                      <a:pPr marL="0" marR="0" algn="ctr">
                        <a:spcBef>
                          <a:spcPts val="0"/>
                        </a:spcBef>
                        <a:spcAft>
                          <a:spcPts val="0"/>
                        </a:spcAft>
                      </a:pPr>
                      <a:r>
                        <a:rPr lang="en-MY" sz="1600" kern="0" dirty="0" err="1">
                          <a:effectLst/>
                          <a:latin typeface="Arial" panose="020B0604020202020204" pitchFamily="34" charset="0"/>
                          <a:cs typeface="Arial" panose="020B0604020202020204" pitchFamily="34" charset="0"/>
                        </a:rPr>
                        <a:t>mAP</a:t>
                      </a:r>
                      <a:r>
                        <a:rPr lang="en-MY" sz="1600" kern="0" dirty="0">
                          <a:effectLst/>
                          <a:latin typeface="Arial" panose="020B0604020202020204" pitchFamily="34" charset="0"/>
                          <a:cs typeface="Arial" panose="020B0604020202020204" pitchFamily="34" charset="0"/>
                        </a:rPr>
                        <a:t> </a:t>
                      </a:r>
                      <a:r>
                        <a:rPr lang="en-MY" sz="1600" kern="100" dirty="0">
                          <a:effectLst/>
                          <a:latin typeface="Arial" panose="020B0604020202020204" pitchFamily="34" charset="0"/>
                          <a:cs typeface="Arial" panose="020B0604020202020204" pitchFamily="34" charset="0"/>
                        </a:rPr>
                        <a:t>(%)</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CBB387"/>
                    </a:solidFill>
                  </a:tcPr>
                </a:tc>
                <a:tc>
                  <a:txBody>
                    <a:bodyPr/>
                    <a:lstStyle/>
                    <a:p>
                      <a:pPr marL="0" marR="0" algn="ctr">
                        <a:spcBef>
                          <a:spcPts val="0"/>
                        </a:spcBef>
                        <a:spcAft>
                          <a:spcPts val="0"/>
                        </a:spcAft>
                      </a:pPr>
                      <a:r>
                        <a:rPr lang="en-MY" sz="1600" kern="0" dirty="0">
                          <a:effectLst/>
                          <a:latin typeface="Arial" panose="020B0604020202020204" pitchFamily="34" charset="0"/>
                          <a:cs typeface="Arial" panose="020B0604020202020204" pitchFamily="34" charset="0"/>
                        </a:rPr>
                        <a:t>R-1 </a:t>
                      </a:r>
                      <a:r>
                        <a:rPr lang="en-MY" sz="1600" kern="100" dirty="0">
                          <a:effectLst/>
                          <a:latin typeface="Arial" panose="020B0604020202020204" pitchFamily="34" charset="0"/>
                          <a:cs typeface="Arial" panose="020B0604020202020204" pitchFamily="34" charset="0"/>
                        </a:rPr>
                        <a:t>(%)</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CBB387"/>
                    </a:solidFill>
                  </a:tcPr>
                </a:tc>
                <a:tc>
                  <a:txBody>
                    <a:bodyPr/>
                    <a:lstStyle/>
                    <a:p>
                      <a:pPr marL="0" marR="0" algn="ctr">
                        <a:spcBef>
                          <a:spcPts val="0"/>
                        </a:spcBef>
                        <a:spcAft>
                          <a:spcPts val="0"/>
                        </a:spcAft>
                      </a:pPr>
                      <a:r>
                        <a:rPr lang="en-MY" sz="1600" kern="0" dirty="0" err="1">
                          <a:effectLst/>
                          <a:latin typeface="Arial" panose="020B0604020202020204" pitchFamily="34" charset="0"/>
                          <a:cs typeface="Arial" panose="020B0604020202020204" pitchFamily="34" charset="0"/>
                        </a:rPr>
                        <a:t>mAP</a:t>
                      </a:r>
                      <a:r>
                        <a:rPr lang="en-MY" sz="1600" kern="0" dirty="0">
                          <a:effectLst/>
                          <a:latin typeface="Arial" panose="020B0604020202020204" pitchFamily="34" charset="0"/>
                          <a:cs typeface="Arial" panose="020B0604020202020204" pitchFamily="34" charset="0"/>
                        </a:rPr>
                        <a:t> </a:t>
                      </a:r>
                      <a:r>
                        <a:rPr lang="en-MY" sz="1600" kern="100" dirty="0">
                          <a:effectLst/>
                          <a:latin typeface="Arial" panose="020B0604020202020204" pitchFamily="34" charset="0"/>
                          <a:cs typeface="Arial" panose="020B0604020202020204" pitchFamily="34" charset="0"/>
                        </a:rPr>
                        <a:t>(%)</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CBB387"/>
                    </a:solidFill>
                  </a:tcPr>
                </a:tc>
                <a:tc>
                  <a:txBody>
                    <a:bodyPr/>
                    <a:lstStyle/>
                    <a:p>
                      <a:pPr marL="0" marR="0" algn="ctr">
                        <a:spcBef>
                          <a:spcPts val="0"/>
                        </a:spcBef>
                        <a:spcAft>
                          <a:spcPts val="0"/>
                        </a:spcAft>
                      </a:pPr>
                      <a:r>
                        <a:rPr lang="en-MY" sz="1600" kern="0" dirty="0">
                          <a:effectLst/>
                          <a:latin typeface="Arial" panose="020B0604020202020204" pitchFamily="34" charset="0"/>
                          <a:cs typeface="Arial" panose="020B0604020202020204" pitchFamily="34" charset="0"/>
                        </a:rPr>
                        <a:t>R-1 </a:t>
                      </a:r>
                      <a:r>
                        <a:rPr lang="en-MY" sz="1600" kern="100" dirty="0">
                          <a:effectLst/>
                          <a:latin typeface="Arial" panose="020B0604020202020204" pitchFamily="34" charset="0"/>
                          <a:cs typeface="Arial" panose="020B0604020202020204" pitchFamily="34" charset="0"/>
                        </a:rPr>
                        <a:t>(%)</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CBB387"/>
                    </a:solidFill>
                  </a:tcPr>
                </a:tc>
                <a:tc>
                  <a:txBody>
                    <a:bodyPr/>
                    <a:lstStyle/>
                    <a:p>
                      <a:pPr marL="0" marR="0" algn="ctr">
                        <a:spcBef>
                          <a:spcPts val="0"/>
                        </a:spcBef>
                        <a:spcAft>
                          <a:spcPts val="0"/>
                        </a:spcAft>
                      </a:pPr>
                      <a:r>
                        <a:rPr lang="en-MY" sz="1600" kern="0" dirty="0" err="1">
                          <a:effectLst/>
                          <a:latin typeface="Arial" panose="020B0604020202020204" pitchFamily="34" charset="0"/>
                          <a:cs typeface="Arial" panose="020B0604020202020204" pitchFamily="34" charset="0"/>
                        </a:rPr>
                        <a:t>mAP</a:t>
                      </a:r>
                      <a:r>
                        <a:rPr lang="en-MY" sz="1600" kern="0" dirty="0">
                          <a:effectLst/>
                          <a:latin typeface="Arial" panose="020B0604020202020204" pitchFamily="34" charset="0"/>
                          <a:cs typeface="Arial" panose="020B0604020202020204" pitchFamily="34" charset="0"/>
                        </a:rPr>
                        <a:t> </a:t>
                      </a:r>
                      <a:r>
                        <a:rPr lang="en-MY" sz="1600" kern="100" dirty="0">
                          <a:effectLst/>
                          <a:latin typeface="Arial" panose="020B0604020202020204" pitchFamily="34" charset="0"/>
                          <a:cs typeface="Arial" panose="020B0604020202020204" pitchFamily="34" charset="0"/>
                        </a:rPr>
                        <a:t>(%)</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CBB387"/>
                    </a:solidFill>
                  </a:tcPr>
                </a:tc>
                <a:tc>
                  <a:txBody>
                    <a:bodyPr/>
                    <a:lstStyle/>
                    <a:p>
                      <a:pPr marL="0" marR="0" algn="ctr">
                        <a:spcBef>
                          <a:spcPts val="0"/>
                        </a:spcBef>
                        <a:spcAft>
                          <a:spcPts val="0"/>
                        </a:spcAft>
                      </a:pPr>
                      <a:r>
                        <a:rPr lang="en-MY" sz="1600" kern="0" dirty="0">
                          <a:effectLst/>
                          <a:latin typeface="Arial" panose="020B0604020202020204" pitchFamily="34" charset="0"/>
                          <a:cs typeface="Arial" panose="020B0604020202020204" pitchFamily="34" charset="0"/>
                        </a:rPr>
                        <a:t>R-1 </a:t>
                      </a:r>
                      <a:r>
                        <a:rPr lang="en-MY" sz="1600" kern="100" dirty="0">
                          <a:effectLst/>
                          <a:latin typeface="Arial" panose="020B0604020202020204" pitchFamily="34" charset="0"/>
                          <a:cs typeface="Arial" panose="020B0604020202020204" pitchFamily="34" charset="0"/>
                        </a:rPr>
                        <a:t>(%)</a:t>
                      </a:r>
                      <a:endParaRPr lang="en-MY" sz="1600" kern="100" dirty="0">
                        <a:effectLst/>
                        <a:latin typeface="Arial" panose="020B0604020202020204" pitchFamily="34" charset="0"/>
                        <a:ea typeface="宋体" panose="02010600030101010101" pitchFamily="2" charset="-122"/>
                        <a:cs typeface="Arial" panose="020B0604020202020204" pitchFamily="34" charset="0"/>
                      </a:endParaRPr>
                    </a:p>
                  </a:txBody>
                  <a:tcPr marL="68580" marR="68580" anchor="ctr">
                    <a:solidFill>
                      <a:srgbClr val="CBB387"/>
                    </a:solidFill>
                  </a:tcPr>
                </a:tc>
                <a:extLst>
                  <a:ext uri="{0D108BD9-81ED-4DB2-BD59-A6C34878D82A}">
                    <a16:rowId xmlns:a16="http://schemas.microsoft.com/office/drawing/2014/main" val="10001"/>
                  </a:ext>
                </a:extLst>
              </a:tr>
              <a:tr h="603579">
                <a:tc>
                  <a:txBody>
                    <a:bodyPr/>
                    <a:lstStyle/>
                    <a:p>
                      <a:pPr marL="0" marR="0" algn="ctr" fontAlgn="ctr">
                        <a:spcBef>
                          <a:spcPts val="0"/>
                        </a:spcBef>
                        <a:spcAft>
                          <a:spcPts val="0"/>
                        </a:spcAft>
                      </a:pPr>
                      <a:r>
                        <a:rPr lang="zh-CN" altLang="en-US" sz="1600" kern="0" dirty="0">
                          <a:effectLst/>
                          <a:latin typeface="微软雅黑" panose="020B0503020204020204" pitchFamily="34" charset="-122"/>
                          <a:ea typeface="微软雅黑" panose="020B0503020204020204" pitchFamily="34" charset="-122"/>
                        </a:rPr>
                        <a:t>基线</a:t>
                      </a:r>
                      <a:endParaRPr lang="zh-CN" altLang="en-US"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80.3</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89.8</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87.6</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b="1" kern="0" dirty="0">
                          <a:effectLst/>
                          <a:latin typeface="微软雅黑" panose="020B0503020204020204" pitchFamily="34" charset="-122"/>
                          <a:ea typeface="微软雅黑" panose="020B0503020204020204" pitchFamily="34" charset="-122"/>
                        </a:rPr>
                        <a:t>94.4</a:t>
                      </a:r>
                      <a:endParaRPr lang="en-MY" sz="1600" b="1"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56.0</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64.0</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extLst>
                  <a:ext uri="{0D108BD9-81ED-4DB2-BD59-A6C34878D82A}">
                    <a16:rowId xmlns:a16="http://schemas.microsoft.com/office/drawing/2014/main" val="10002"/>
                  </a:ext>
                </a:extLst>
              </a:tr>
              <a:tr h="603579">
                <a:tc>
                  <a:txBody>
                    <a:bodyPr/>
                    <a:lstStyle/>
                    <a:p>
                      <a:pPr marL="0" marR="0" algn="ctr" fontAlgn="ctr">
                        <a:spcBef>
                          <a:spcPts val="0"/>
                        </a:spcBef>
                        <a:spcAft>
                          <a:spcPts val="0"/>
                        </a:spcAft>
                      </a:pPr>
                      <a:r>
                        <a:rPr lang="zh-CN" altLang="en-US" sz="1600" kern="100" dirty="0">
                          <a:effectLst/>
                          <a:latin typeface="微软雅黑" panose="020B0503020204020204" pitchFamily="34" charset="-122"/>
                          <a:ea typeface="微软雅黑" panose="020B0503020204020204" pitchFamily="34" charset="-122"/>
                        </a:rPr>
                        <a:t>网络</a:t>
                      </a:r>
                      <a:r>
                        <a:rPr lang="en-US" altLang="zh-CN" sz="1600" kern="0" dirty="0">
                          <a:effectLst/>
                          <a:latin typeface="微软雅黑" panose="020B0503020204020204" pitchFamily="34" charset="-122"/>
                          <a:ea typeface="微软雅黑" panose="020B0503020204020204" pitchFamily="34" charset="-122"/>
                        </a:rPr>
                        <a:t>1</a:t>
                      </a:r>
                      <a:endParaRPr lang="zh-CN" altLang="en-US" sz="1600"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kern="100" dirty="0">
                          <a:effectLst/>
                          <a:latin typeface="微软雅黑" panose="020B0503020204020204" pitchFamily="34" charset="-122"/>
                          <a:ea typeface="微软雅黑" panose="020B0503020204020204" pitchFamily="34" charset="-122"/>
                        </a:rPr>
                        <a:t>√</a:t>
                      </a:r>
                    </a:p>
                  </a:txBody>
                  <a:tcPr marL="68580" marR="6858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MY" sz="1600" kern="100" dirty="0">
                          <a:effectLst/>
                          <a:latin typeface="微软雅黑" panose="020B0503020204020204" pitchFamily="34" charset="-122"/>
                          <a:ea typeface="微软雅黑" panose="020B0503020204020204" pitchFamily="34" charset="-122"/>
                        </a:rPr>
                        <a:t>√</a:t>
                      </a:r>
                    </a:p>
                  </a:txBody>
                  <a:tcPr marL="68580" marR="6858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MY" sz="1600" kern="100" dirty="0">
                          <a:effectLst/>
                          <a:latin typeface="微软雅黑" panose="020B0503020204020204" pitchFamily="34" charset="-122"/>
                          <a:ea typeface="微软雅黑" panose="020B0503020204020204" pitchFamily="34" charset="-122"/>
                        </a:rPr>
                        <a:t>√</a:t>
                      </a:r>
                    </a:p>
                  </a:txBody>
                  <a:tcPr marL="68580" marR="68580" anchor="ct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a:t>
                      </a:r>
                      <a:endParaRPr lang="en-MY" sz="1600"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81.0</a:t>
                      </a:r>
                      <a:endParaRPr lang="en-MY" sz="1600"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89.8</a:t>
                      </a:r>
                      <a:endParaRPr lang="en-MY" sz="1600"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87.7</a:t>
                      </a:r>
                      <a:endParaRPr lang="en-MY" sz="1600"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94.2</a:t>
                      </a:r>
                      <a:endParaRPr lang="en-MY" sz="1600"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57.1</a:t>
                      </a:r>
                      <a:endParaRPr lang="en-MY" sz="1600"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kern="100" dirty="0">
                          <a:effectLst/>
                          <a:latin typeface="微软雅黑" panose="020B0503020204020204" pitchFamily="34" charset="-122"/>
                          <a:ea typeface="微软雅黑" panose="020B0503020204020204" pitchFamily="34" charset="-122"/>
                        </a:rPr>
                        <a:t>64.3</a:t>
                      </a:r>
                    </a:p>
                  </a:txBody>
                  <a:tcPr marL="68580" marR="68580" anchor="ctr"/>
                </a:tc>
                <a:extLst>
                  <a:ext uri="{0D108BD9-81ED-4DB2-BD59-A6C34878D82A}">
                    <a16:rowId xmlns:a16="http://schemas.microsoft.com/office/drawing/2014/main" val="10003"/>
                  </a:ext>
                </a:extLst>
              </a:tr>
              <a:tr h="603579">
                <a:tc>
                  <a:txBody>
                    <a:bodyPr/>
                    <a:lstStyle/>
                    <a:p>
                      <a:pPr marL="0" marR="0" algn="ctr" fontAlgn="ctr">
                        <a:spcBef>
                          <a:spcPts val="0"/>
                        </a:spcBef>
                        <a:spcAft>
                          <a:spcPts val="0"/>
                        </a:spcAft>
                      </a:pPr>
                      <a:r>
                        <a:rPr lang="zh-CN" altLang="en-US" sz="1600" kern="100" dirty="0">
                          <a:effectLst/>
                          <a:latin typeface="微软雅黑" panose="020B0503020204020204" pitchFamily="34" charset="-122"/>
                          <a:ea typeface="微软雅黑" panose="020B0503020204020204" pitchFamily="34" charset="-122"/>
                        </a:rPr>
                        <a:t>网络</a:t>
                      </a:r>
                      <a:r>
                        <a:rPr lang="en-US" altLang="zh-CN" sz="1600" kern="0" dirty="0">
                          <a:effectLst/>
                          <a:latin typeface="微软雅黑" panose="020B0503020204020204" pitchFamily="34" charset="-122"/>
                          <a:ea typeface="微软雅黑" panose="020B0503020204020204" pitchFamily="34" charset="-122"/>
                        </a:rPr>
                        <a:t>2</a:t>
                      </a:r>
                      <a:endParaRPr lang="zh-CN" altLang="en-US"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MY"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txBody>
                  <a:tcPr marL="68580" marR="68580" anchor="ctr">
                    <a:solidFill>
                      <a:srgbClr val="D8C5A4"/>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MY"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MY" sz="1600" kern="100" dirty="0">
                          <a:effectLst/>
                          <a:latin typeface="微软雅黑" panose="020B0503020204020204" pitchFamily="34" charset="-122"/>
                          <a:ea typeface="微软雅黑" panose="020B0503020204020204" pitchFamily="34" charset="-122"/>
                        </a:rPr>
                        <a:t>√</a:t>
                      </a: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80.9</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b="1" kern="0" dirty="0">
                          <a:effectLst/>
                          <a:latin typeface="微软雅黑" panose="020B0503020204020204" pitchFamily="34" charset="-122"/>
                          <a:ea typeface="微软雅黑" panose="020B0503020204020204" pitchFamily="34" charset="-122"/>
                        </a:rPr>
                        <a:t>89.9</a:t>
                      </a:r>
                      <a:endParaRPr lang="en-MY" sz="1600" b="1"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87.7</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94.2</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57.4</a:t>
                      </a:r>
                      <a:endParaRPr lang="en-MY" sz="1600" kern="100" dirty="0">
                        <a:effectLst/>
                        <a:latin typeface="微软雅黑" panose="020B0503020204020204" pitchFamily="34" charset="-122"/>
                        <a:ea typeface="微软雅黑" panose="020B0503020204020204" pitchFamily="34" charset="-122"/>
                      </a:endParaRPr>
                    </a:p>
                  </a:txBody>
                  <a:tcPr marL="68580" marR="68580" anchor="ctr">
                    <a:solidFill>
                      <a:srgbClr val="D8C5A4"/>
                    </a:solidFill>
                  </a:tcPr>
                </a:tc>
                <a:tc>
                  <a:txBody>
                    <a:bodyPr/>
                    <a:lstStyle/>
                    <a:p>
                      <a:pPr marL="0" marR="0" algn="ctr" fontAlgn="ctr">
                        <a:spcBef>
                          <a:spcPts val="0"/>
                        </a:spcBef>
                        <a:spcAft>
                          <a:spcPts val="0"/>
                        </a:spcAft>
                      </a:pPr>
                      <a:r>
                        <a:rPr lang="en-MY" sz="1600" kern="100" dirty="0">
                          <a:effectLst/>
                          <a:latin typeface="微软雅黑" panose="020B0503020204020204" pitchFamily="34" charset="-122"/>
                          <a:ea typeface="微软雅黑" panose="020B0503020204020204" pitchFamily="34" charset="-122"/>
                        </a:rPr>
                        <a:t>64.7</a:t>
                      </a:r>
                    </a:p>
                  </a:txBody>
                  <a:tcPr marL="68580" marR="68580" anchor="ctr">
                    <a:solidFill>
                      <a:srgbClr val="D8C5A4"/>
                    </a:solidFill>
                  </a:tcPr>
                </a:tc>
                <a:extLst>
                  <a:ext uri="{0D108BD9-81ED-4DB2-BD59-A6C34878D82A}">
                    <a16:rowId xmlns:a16="http://schemas.microsoft.com/office/drawing/2014/main" val="10004"/>
                  </a:ext>
                </a:extLst>
              </a:tr>
              <a:tr h="603885">
                <a:tc>
                  <a:txBody>
                    <a:bodyPr/>
                    <a:lstStyle/>
                    <a:p>
                      <a:pPr marL="0" marR="0" algn="ctr" fontAlgn="ctr">
                        <a:spcBef>
                          <a:spcPts val="0"/>
                        </a:spcBef>
                        <a:spcAft>
                          <a:spcPts val="0"/>
                        </a:spcAft>
                      </a:pPr>
                      <a:r>
                        <a:rPr lang="zh-CN" altLang="en-US" sz="1600" kern="100">
                          <a:effectLst/>
                          <a:latin typeface="微软雅黑" panose="020B0503020204020204" pitchFamily="34" charset="-122"/>
                          <a:ea typeface="微软雅黑" panose="020B0503020204020204" pitchFamily="34" charset="-122"/>
                        </a:rPr>
                        <a:t>网络</a:t>
                      </a:r>
                      <a:r>
                        <a:rPr lang="en-US" altLang="zh-CN" sz="1600" kern="0">
                          <a:effectLst/>
                          <a:latin typeface="微软雅黑" panose="020B0503020204020204" pitchFamily="34" charset="-122"/>
                          <a:ea typeface="微软雅黑" panose="020B0503020204020204" pitchFamily="34" charset="-122"/>
                        </a:rPr>
                        <a:t>3</a:t>
                      </a:r>
                      <a:endParaRPr lang="zh-CN" altLang="en-US" sz="1600" kern="10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MY" sz="1600" b="0" i="0" u="none" strike="noStrike" kern="1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MY"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marL="68580" marR="6858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MY"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txBody>
                  <a:tcPr marL="68580" marR="6858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MY"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txBody>
                  <a:tcPr marL="68580" marR="6858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MY"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txBody>
                  <a:tcPr marL="68580" marR="68580" anchor="ctr"/>
                </a:tc>
                <a:tc>
                  <a:txBody>
                    <a:bodyPr/>
                    <a:lstStyle/>
                    <a:p>
                      <a:pPr marL="0" marR="0" algn="ctr" fontAlgn="ctr">
                        <a:spcBef>
                          <a:spcPts val="0"/>
                        </a:spcBef>
                        <a:spcAft>
                          <a:spcPts val="0"/>
                        </a:spcAft>
                      </a:pPr>
                      <a:r>
                        <a:rPr lang="en-MY" sz="1600" b="1" kern="0" dirty="0">
                          <a:effectLst/>
                          <a:latin typeface="微软雅黑" panose="020B0503020204020204" pitchFamily="34" charset="-122"/>
                          <a:ea typeface="微软雅黑" panose="020B0503020204020204" pitchFamily="34" charset="-122"/>
                        </a:rPr>
                        <a:t>81.2</a:t>
                      </a:r>
                      <a:endParaRPr lang="en-MY" sz="1600" b="1"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kern="0" dirty="0">
                          <a:effectLst/>
                          <a:latin typeface="微软雅黑" panose="020B0503020204020204" pitchFamily="34" charset="-122"/>
                          <a:ea typeface="微软雅黑" panose="020B0503020204020204" pitchFamily="34" charset="-122"/>
                        </a:rPr>
                        <a:t>89.7</a:t>
                      </a:r>
                      <a:endParaRPr lang="en-MY" sz="1600"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b="1" kern="0" dirty="0">
                          <a:effectLst/>
                          <a:latin typeface="微软雅黑" panose="020B0503020204020204" pitchFamily="34" charset="-122"/>
                          <a:ea typeface="微软雅黑" panose="020B0503020204020204" pitchFamily="34" charset="-122"/>
                        </a:rPr>
                        <a:t>87.9</a:t>
                      </a:r>
                      <a:endParaRPr lang="en-MY" sz="1600" b="1"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b="1" kern="0" dirty="0">
                          <a:effectLst/>
                          <a:latin typeface="微软雅黑" panose="020B0503020204020204" pitchFamily="34" charset="-122"/>
                          <a:ea typeface="微软雅黑" panose="020B0503020204020204" pitchFamily="34" charset="-122"/>
                        </a:rPr>
                        <a:t>94.4</a:t>
                      </a:r>
                      <a:endParaRPr lang="en-MY" sz="1600" b="1"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b="1" kern="0" dirty="0">
                          <a:effectLst/>
                          <a:latin typeface="微软雅黑" panose="020B0503020204020204" pitchFamily="34" charset="-122"/>
                          <a:ea typeface="微软雅黑" panose="020B0503020204020204" pitchFamily="34" charset="-122"/>
                        </a:rPr>
                        <a:t>57.7</a:t>
                      </a:r>
                      <a:endParaRPr lang="en-MY" sz="1600" b="1" kern="100" dirty="0">
                        <a:effectLst/>
                        <a:latin typeface="微软雅黑" panose="020B0503020204020204" pitchFamily="34" charset="-122"/>
                        <a:ea typeface="微软雅黑" panose="020B0503020204020204" pitchFamily="34" charset="-122"/>
                      </a:endParaRPr>
                    </a:p>
                  </a:txBody>
                  <a:tcPr marL="68580" marR="68580" anchor="ctr"/>
                </a:tc>
                <a:tc>
                  <a:txBody>
                    <a:bodyPr/>
                    <a:lstStyle/>
                    <a:p>
                      <a:pPr marL="0" marR="0" algn="ctr" fontAlgn="ctr">
                        <a:spcBef>
                          <a:spcPts val="0"/>
                        </a:spcBef>
                        <a:spcAft>
                          <a:spcPts val="0"/>
                        </a:spcAft>
                      </a:pPr>
                      <a:r>
                        <a:rPr lang="en-MY" sz="1600" b="1" kern="100" dirty="0">
                          <a:effectLst/>
                          <a:latin typeface="微软雅黑" panose="020B0503020204020204" pitchFamily="34" charset="-122"/>
                          <a:ea typeface="微软雅黑" panose="020B0503020204020204" pitchFamily="34" charset="-122"/>
                        </a:rPr>
                        <a:t>65.1</a:t>
                      </a:r>
                    </a:p>
                  </a:txBody>
                  <a:tcPr marL="68580" marR="68580" anchor="ctr"/>
                </a:tc>
                <a:extLst>
                  <a:ext uri="{0D108BD9-81ED-4DB2-BD59-A6C34878D82A}">
                    <a16:rowId xmlns:a16="http://schemas.microsoft.com/office/drawing/2014/main" val="10005"/>
                  </a:ext>
                </a:extLst>
              </a:tr>
            </a:tbl>
          </a:graphicData>
        </a:graphic>
      </p:graphicFrame>
      <p:sp>
        <p:nvSpPr>
          <p:cNvPr id="8" name="Rectangle: Rounded Corners 7"/>
          <p:cNvSpPr/>
          <p:nvPr>
            <p:custDataLst>
              <p:tags r:id="rId2"/>
            </p:custDataLst>
          </p:nvPr>
        </p:nvSpPr>
        <p:spPr>
          <a:xfrm>
            <a:off x="441325" y="3375660"/>
            <a:ext cx="10498455" cy="751840"/>
          </a:xfrm>
          <a:prstGeom prst="roundRect">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Rectangle: Rounded Corners 7"/>
          <p:cNvSpPr/>
          <p:nvPr>
            <p:custDataLst>
              <p:tags r:id="rId3"/>
            </p:custDataLst>
          </p:nvPr>
        </p:nvSpPr>
        <p:spPr>
          <a:xfrm>
            <a:off x="441325" y="5164455"/>
            <a:ext cx="10498455" cy="751840"/>
          </a:xfrm>
          <a:prstGeom prst="roundRect">
            <a:avLst/>
          </a:prstGeom>
          <a:noFill/>
          <a:ln w="25400">
            <a:solidFill>
              <a:srgbClr val="C81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总结与展望</a:t>
            </a:r>
          </a:p>
        </p:txBody>
      </p:sp>
      <p:sp>
        <p:nvSpPr>
          <p:cNvPr id="14" name="文本框 13"/>
          <p:cNvSpPr txBox="1"/>
          <p:nvPr/>
        </p:nvSpPr>
        <p:spPr>
          <a:xfrm>
            <a:off x="841805" y="1234241"/>
            <a:ext cx="9591269" cy="452945"/>
          </a:xfrm>
          <a:prstGeom prst="rect">
            <a:avLst/>
          </a:prstGeom>
          <a:noFill/>
        </p:spPr>
        <p:txBody>
          <a:bodyPr wrap="square" rtlCol="0">
            <a:spAutoFit/>
          </a:bodyPr>
          <a:lstStyle/>
          <a:p>
            <a:pPr>
              <a:lnSpc>
                <a:spcPct val="130000"/>
              </a:lnSpc>
              <a:spcBef>
                <a:spcPts val="600"/>
              </a:spcBef>
            </a:pPr>
            <a:r>
              <a:rPr lang="zh-CN" altLang="en-US" sz="2000" b="1" dirty="0">
                <a:solidFill>
                  <a:srgbClr val="000000">
                    <a:lumMod val="75000"/>
                    <a:lumOff val="25000"/>
                  </a:srgbClr>
                </a:solidFill>
                <a:latin typeface="Arial" panose="020B0604020202020204"/>
                <a:ea typeface="微软雅黑" panose="020B0503020204020204" pitchFamily="34" charset="-122"/>
              </a:rPr>
              <a:t>本文研究内容与创新点</a:t>
            </a:r>
          </a:p>
        </p:txBody>
      </p:sp>
      <p:grpSp>
        <p:nvGrpSpPr>
          <p:cNvPr id="2" name="组合 3"/>
          <p:cNvGrpSpPr/>
          <p:nvPr/>
        </p:nvGrpSpPr>
        <p:grpSpPr>
          <a:xfrm>
            <a:off x="841806" y="2060273"/>
            <a:ext cx="2700048" cy="3889114"/>
            <a:chOff x="6016173" y="1738302"/>
            <a:chExt cx="4300554" cy="3887798"/>
          </a:xfrm>
        </p:grpSpPr>
        <p:sp>
          <p:nvSpPr>
            <p:cNvPr id="4"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折角 13"/>
            <p:cNvSpPr/>
            <p:nvPr/>
          </p:nvSpPr>
          <p:spPr>
            <a:xfrm>
              <a:off x="6016173"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 name="组合 3"/>
          <p:cNvGrpSpPr/>
          <p:nvPr/>
        </p:nvGrpSpPr>
        <p:grpSpPr>
          <a:xfrm>
            <a:off x="4119370" y="2060273"/>
            <a:ext cx="2700048" cy="3889114"/>
            <a:chOff x="6016173" y="1738302"/>
            <a:chExt cx="4300554" cy="3887798"/>
          </a:xfrm>
        </p:grpSpPr>
        <p:sp>
          <p:nvSpPr>
            <p:cNvPr id="9"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折角 13"/>
            <p:cNvSpPr/>
            <p:nvPr/>
          </p:nvSpPr>
          <p:spPr>
            <a:xfrm>
              <a:off x="6016173"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 name="组合 3"/>
          <p:cNvGrpSpPr/>
          <p:nvPr/>
        </p:nvGrpSpPr>
        <p:grpSpPr>
          <a:xfrm>
            <a:off x="7463438" y="2013366"/>
            <a:ext cx="2700048" cy="3889114"/>
            <a:chOff x="6016173" y="1738302"/>
            <a:chExt cx="4300554" cy="3887798"/>
          </a:xfrm>
        </p:grpSpPr>
        <p:sp>
          <p:nvSpPr>
            <p:cNvPr id="12"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折角 13"/>
            <p:cNvSpPr/>
            <p:nvPr/>
          </p:nvSpPr>
          <p:spPr>
            <a:xfrm>
              <a:off x="6016173"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TextBox 14"/>
          <p:cNvSpPr txBox="1"/>
          <p:nvPr/>
        </p:nvSpPr>
        <p:spPr>
          <a:xfrm>
            <a:off x="1026358" y="3429000"/>
            <a:ext cx="2397448" cy="1589987"/>
          </a:xfrm>
          <a:prstGeom prst="rect">
            <a:avLst/>
          </a:prstGeom>
          <a:noFill/>
        </p:spPr>
        <p:txBody>
          <a:bodyPr wrap="square">
            <a:spAutoFit/>
          </a:bodyPr>
          <a:lstStyle/>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视觉</a:t>
            </a:r>
            <a:r>
              <a:rPr lang="en-MY" altLang="zh-CN" sz="1800" b="1" kern="100" dirty="0">
                <a:solidFill>
                  <a:schemeClr val="accent2">
                    <a:lumMod val="75000"/>
                  </a:schemeClr>
                </a:solidFill>
                <a:effectLst/>
                <a:latin typeface="Arial" panose="020B0604020202020204" pitchFamily="34" charset="0"/>
                <a:ea typeface="微软雅黑" panose="020B0503020204020204" pitchFamily="34" charset="-122"/>
                <a:cs typeface="Arial" panose="020B0604020202020204" pitchFamily="34" charset="0"/>
              </a:rPr>
              <a:t>Transformer</a:t>
            </a:r>
            <a:r>
              <a:rPr lang="zh-CN" altLang="en-US" sz="1800" kern="100" dirty="0">
                <a:effectLst/>
                <a:latin typeface="微软雅黑" panose="020B0503020204020204" pitchFamily="34" charset="-122"/>
                <a:ea typeface="微软雅黑" panose="020B0503020204020204" pitchFamily="34" charset="-122"/>
              </a:rPr>
              <a:t>作为行人重识别网络主干网络</a:t>
            </a:r>
            <a:endParaRPr lang="en-MY" altLang="zh-CN" sz="1800" kern="100" dirty="0">
              <a:effectLst/>
              <a:latin typeface="微软雅黑" panose="020B0503020204020204" pitchFamily="34" charset="-122"/>
              <a:ea typeface="微软雅黑" panose="020B0503020204020204" pitchFamily="34" charset="-122"/>
            </a:endParaRPr>
          </a:p>
        </p:txBody>
      </p:sp>
      <p:sp>
        <p:nvSpPr>
          <p:cNvPr id="16" name="TextBox 15"/>
          <p:cNvSpPr txBox="1"/>
          <p:nvPr/>
        </p:nvSpPr>
        <p:spPr>
          <a:xfrm>
            <a:off x="4296146" y="3018607"/>
            <a:ext cx="2413000" cy="2585323"/>
          </a:xfrm>
          <a:prstGeom prst="rect">
            <a:avLst/>
          </a:prstGeom>
          <a:noFill/>
        </p:spPr>
        <p:txBody>
          <a:bodyPr wrap="square">
            <a:spAutoFit/>
          </a:bodyPr>
          <a:lstStyle/>
          <a:p>
            <a:pPr marL="285750" indent="-285750">
              <a:buFont typeface="Wingdings" panose="05000000000000000000" pitchFamily="2" charset="2"/>
              <a:buChar char="Ø"/>
            </a:pPr>
            <a:r>
              <a:rPr lang="zh-CN" altLang="en-US" kern="100" dirty="0">
                <a:solidFill>
                  <a:schemeClr val="tx1"/>
                </a:solidFill>
                <a:effectLst/>
                <a:latin typeface="微软雅黑" panose="020B0503020204020204" pitchFamily="34" charset="-122"/>
                <a:ea typeface="微软雅黑" panose="020B0503020204020204" pitchFamily="34" charset="-122"/>
              </a:rPr>
              <a:t>引入</a:t>
            </a:r>
            <a:r>
              <a:rPr lang="zh-CN" altLang="en-US" b="1" kern="100" dirty="0">
                <a:solidFill>
                  <a:schemeClr val="accent2">
                    <a:lumMod val="75000"/>
                  </a:schemeClr>
                </a:solidFill>
                <a:effectLst/>
                <a:latin typeface="微软雅黑" panose="020B0503020204020204" pitchFamily="34" charset="-122"/>
                <a:ea typeface="微软雅黑" panose="020B0503020204020204" pitchFamily="34" charset="-122"/>
              </a:rPr>
              <a:t>输入图像块随机屏蔽模块</a:t>
            </a:r>
            <a:endParaRPr lang="en-MY" altLang="zh-CN" b="1" kern="100" dirty="0">
              <a:solidFill>
                <a:schemeClr val="accent2">
                  <a:lumMod val="75000"/>
                </a:schemeClr>
              </a:solidFill>
              <a:effectLst/>
              <a:latin typeface="微软雅黑" panose="020B0503020204020204" pitchFamily="34" charset="-122"/>
              <a:ea typeface="微软雅黑" panose="020B0503020204020204" pitchFamily="34" charset="-122"/>
            </a:endParaRPr>
          </a:p>
          <a:p>
            <a:endParaRPr lang="en-MY" altLang="zh-CN" kern="100" dirty="0">
              <a:solidFill>
                <a:schemeClr val="tx1"/>
              </a:solidFill>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kumimoji="1" lang="zh-CN" altLang="en-US" dirty="0">
                <a:solidFill>
                  <a:schemeClr val="tx1"/>
                </a:solidFill>
                <a:latin typeface="微软雅黑" panose="020B0503020204020204" pitchFamily="34" charset="-122"/>
                <a:ea typeface="微软雅黑" panose="020B0503020204020204" pitchFamily="34" charset="-122"/>
              </a:rPr>
              <a:t>设计适用于</a:t>
            </a:r>
            <a:r>
              <a:rPr kumimoji="1" lang="en-MY" altLang="zh-CN" dirty="0">
                <a:solidFill>
                  <a:schemeClr val="tx1"/>
                </a:solidFill>
                <a:latin typeface="微软雅黑" panose="020B0503020204020204" pitchFamily="34" charset="-122"/>
                <a:ea typeface="微软雅黑" panose="020B0503020204020204" pitchFamily="34" charset="-122"/>
              </a:rPr>
              <a:t>V</a:t>
            </a:r>
            <a:r>
              <a:rPr kumimoji="1" lang="en-US" altLang="zh-CN" dirty="0" err="1">
                <a:solidFill>
                  <a:schemeClr val="tx1"/>
                </a:solidFill>
                <a:latin typeface="微软雅黑" panose="020B0503020204020204" pitchFamily="34" charset="-122"/>
                <a:ea typeface="微软雅黑" panose="020B0503020204020204" pitchFamily="34" charset="-122"/>
              </a:rPr>
              <a:t>iT</a:t>
            </a:r>
            <a:r>
              <a:rPr kumimoji="1" lang="zh-CN" altLang="en-US" dirty="0">
                <a:solidFill>
                  <a:schemeClr val="tx1"/>
                </a:solidFill>
                <a:latin typeface="微软雅黑" panose="020B0503020204020204" pitchFamily="34" charset="-122"/>
                <a:ea typeface="微软雅黑" panose="020B0503020204020204" pitchFamily="34" charset="-122"/>
              </a:rPr>
              <a:t>的</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输出特征批次方块随机屏蔽模块</a:t>
            </a:r>
            <a:endParaRPr kumimoji="1" lang="en-MY" altLang="zh-CN" b="1" dirty="0">
              <a:solidFill>
                <a:schemeClr val="accent2">
                  <a:lumMod val="75000"/>
                </a:schemeClr>
              </a:solidFill>
              <a:latin typeface="微软雅黑" panose="020B0503020204020204" pitchFamily="34" charset="-122"/>
              <a:ea typeface="微软雅黑" panose="020B0503020204020204" pitchFamily="34" charset="-122"/>
            </a:endParaRPr>
          </a:p>
          <a:p>
            <a:endParaRPr kumimoji="1" lang="en-MY"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kumimoji="1" lang="zh-CN" altLang="en-US" dirty="0">
                <a:solidFill>
                  <a:schemeClr val="tx1"/>
                </a:solidFill>
                <a:latin typeface="微软雅黑" panose="020B0503020204020204" pitchFamily="34" charset="-122"/>
                <a:ea typeface="微软雅黑" panose="020B0503020204020204" pitchFamily="34" charset="-122"/>
              </a:rPr>
              <a:t>设计</a:t>
            </a:r>
            <a:r>
              <a:rPr kumimoji="1" lang="zh-CN" altLang="en-US" b="1" dirty="0">
                <a:solidFill>
                  <a:schemeClr val="accent2">
                    <a:lumMod val="75000"/>
                  </a:schemeClr>
                </a:solidFill>
                <a:latin typeface="微软雅黑" panose="020B0503020204020204" pitchFamily="34" charset="-122"/>
                <a:ea typeface="微软雅黑" panose="020B0503020204020204" pitchFamily="34" charset="-122"/>
              </a:rPr>
              <a:t>输入图像块全尺寸增强模块</a:t>
            </a:r>
            <a:endParaRPr kumimoji="1" lang="en-US" altLang="zh-CN"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7709269" y="3429000"/>
            <a:ext cx="2274889" cy="1200329"/>
          </a:xfrm>
          <a:prstGeom prst="rect">
            <a:avLst/>
          </a:prstGeom>
          <a:noFill/>
        </p:spPr>
        <p:txBody>
          <a:bodyPr wrap="square">
            <a:spAutoFit/>
          </a:bodyPr>
          <a:lstStyle/>
          <a:p>
            <a:pPr marL="285750" indent="-285750">
              <a:buFont typeface="Wingdings" panose="05000000000000000000" pitchFamily="2" charset="2"/>
              <a:buChar char="Ø"/>
            </a:pPr>
            <a:r>
              <a:rPr lang="zh-CN" altLang="en-US" kern="100" dirty="0">
                <a:solidFill>
                  <a:schemeClr val="tx1"/>
                </a:solidFill>
                <a:effectLst/>
                <a:latin typeface="微软雅黑" panose="020B0503020204020204" pitchFamily="34" charset="-122"/>
                <a:ea typeface="微软雅黑" panose="020B0503020204020204" pitchFamily="34" charset="-122"/>
              </a:rPr>
              <a:t>利用输出特征序列之间的空间相关性，设计</a:t>
            </a:r>
            <a:r>
              <a:rPr lang="zh-CN" altLang="en-US" b="1" kern="100" dirty="0">
                <a:solidFill>
                  <a:schemeClr val="accent2">
                    <a:lumMod val="75000"/>
                  </a:schemeClr>
                </a:solidFill>
                <a:effectLst/>
                <a:latin typeface="微软雅黑" panose="020B0503020204020204" pitchFamily="34" charset="-122"/>
                <a:ea typeface="微软雅黑" panose="020B0503020204020204" pitchFamily="34" charset="-122"/>
              </a:rPr>
              <a:t>特征融合与重构模块</a:t>
            </a:r>
            <a:endParaRPr kumimoji="1" lang="en-US" altLang="zh-CN"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8" name="文本框 13"/>
          <p:cNvSpPr txBox="1"/>
          <p:nvPr/>
        </p:nvSpPr>
        <p:spPr>
          <a:xfrm>
            <a:off x="1461396" y="2322800"/>
            <a:ext cx="1460868" cy="525016"/>
          </a:xfrm>
          <a:prstGeom prst="rect">
            <a:avLst/>
          </a:prstGeom>
          <a:noFill/>
        </p:spPr>
        <p:txBody>
          <a:bodyPr wrap="square" rtlCol="0">
            <a:spAutoFit/>
          </a:bodyPr>
          <a:lstStyle/>
          <a:p>
            <a:pPr>
              <a:lnSpc>
                <a:spcPct val="130000"/>
              </a:lnSpc>
              <a:spcBef>
                <a:spcPts val="600"/>
              </a:spcBef>
            </a:pPr>
            <a:r>
              <a:rPr lang="zh-CN" altLang="en-US" sz="2400" b="1" dirty="0">
                <a:solidFill>
                  <a:srgbClr val="000000">
                    <a:lumMod val="75000"/>
                    <a:lumOff val="25000"/>
                  </a:srgbClr>
                </a:solidFill>
                <a:latin typeface="Arial" panose="020B0604020202020204"/>
                <a:ea typeface="微软雅黑" panose="020B0503020204020204" pitchFamily="34" charset="-122"/>
              </a:rPr>
              <a:t>主干网络</a:t>
            </a:r>
          </a:p>
        </p:txBody>
      </p:sp>
      <p:sp>
        <p:nvSpPr>
          <p:cNvPr id="19" name="文本框 23"/>
          <p:cNvSpPr txBox="1"/>
          <p:nvPr/>
        </p:nvSpPr>
        <p:spPr>
          <a:xfrm>
            <a:off x="4706795" y="2323839"/>
            <a:ext cx="1460868" cy="525016"/>
          </a:xfrm>
          <a:prstGeom prst="rect">
            <a:avLst/>
          </a:prstGeom>
          <a:noFill/>
        </p:spPr>
        <p:txBody>
          <a:bodyPr wrap="square" rtlCol="0">
            <a:spAutoFit/>
          </a:bodyPr>
          <a:lstStyle/>
          <a:p>
            <a:pPr>
              <a:lnSpc>
                <a:spcPct val="130000"/>
              </a:lnSpc>
              <a:spcBef>
                <a:spcPts val="600"/>
              </a:spcBef>
            </a:pPr>
            <a:r>
              <a:rPr lang="zh-CN" altLang="en-US" sz="2400" b="1" dirty="0">
                <a:solidFill>
                  <a:srgbClr val="000000">
                    <a:lumMod val="75000"/>
                    <a:lumOff val="25000"/>
                  </a:srgbClr>
                </a:solidFill>
                <a:latin typeface="Arial" panose="020B0604020202020204"/>
                <a:ea typeface="微软雅黑" panose="020B0503020204020204" pitchFamily="34" charset="-122"/>
              </a:rPr>
              <a:t>数据增强</a:t>
            </a:r>
          </a:p>
        </p:txBody>
      </p:sp>
      <p:sp>
        <p:nvSpPr>
          <p:cNvPr id="20" name="文本框 26"/>
          <p:cNvSpPr txBox="1"/>
          <p:nvPr/>
        </p:nvSpPr>
        <p:spPr>
          <a:xfrm>
            <a:off x="8116280" y="2322800"/>
            <a:ext cx="1460868" cy="525016"/>
          </a:xfrm>
          <a:prstGeom prst="rect">
            <a:avLst/>
          </a:prstGeom>
          <a:noFill/>
        </p:spPr>
        <p:txBody>
          <a:bodyPr wrap="square" rtlCol="0">
            <a:spAutoFit/>
          </a:bodyPr>
          <a:lstStyle/>
          <a:p>
            <a:pPr>
              <a:lnSpc>
                <a:spcPct val="130000"/>
              </a:lnSpc>
              <a:spcBef>
                <a:spcPts val="600"/>
              </a:spcBef>
            </a:pPr>
            <a:r>
              <a:rPr lang="zh-CN" altLang="en-US" sz="2400" b="1" dirty="0">
                <a:solidFill>
                  <a:srgbClr val="000000">
                    <a:lumMod val="75000"/>
                    <a:lumOff val="25000"/>
                  </a:srgbClr>
                </a:solidFill>
                <a:latin typeface="Arial" panose="020B0604020202020204"/>
                <a:ea typeface="微软雅黑" panose="020B0503020204020204" pitchFamily="34" charset="-122"/>
              </a:rPr>
              <a:t>特征融合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总结与展望</a:t>
            </a:r>
          </a:p>
        </p:txBody>
      </p:sp>
      <p:sp>
        <p:nvSpPr>
          <p:cNvPr id="14" name="文本框 13"/>
          <p:cNvSpPr txBox="1"/>
          <p:nvPr/>
        </p:nvSpPr>
        <p:spPr>
          <a:xfrm>
            <a:off x="841805" y="1234241"/>
            <a:ext cx="9591269" cy="452945"/>
          </a:xfrm>
          <a:prstGeom prst="rect">
            <a:avLst/>
          </a:prstGeom>
          <a:noFill/>
        </p:spPr>
        <p:txBody>
          <a:bodyPr wrap="square" rtlCol="0">
            <a:spAutoFit/>
          </a:bodyPr>
          <a:lstStyle/>
          <a:p>
            <a:pPr>
              <a:lnSpc>
                <a:spcPct val="130000"/>
              </a:lnSpc>
              <a:spcBef>
                <a:spcPts val="600"/>
              </a:spcBef>
            </a:pPr>
            <a:r>
              <a:rPr lang="zh-CN" altLang="en-US" sz="2000" b="1" dirty="0">
                <a:solidFill>
                  <a:srgbClr val="000000">
                    <a:lumMod val="75000"/>
                    <a:lumOff val="25000"/>
                  </a:srgbClr>
                </a:solidFill>
                <a:latin typeface="Arial" panose="020B0604020202020204"/>
                <a:ea typeface="微软雅黑" panose="020B0503020204020204" pitchFamily="34" charset="-122"/>
              </a:rPr>
              <a:t>未来展望</a:t>
            </a:r>
          </a:p>
        </p:txBody>
      </p:sp>
      <p:grpSp>
        <p:nvGrpSpPr>
          <p:cNvPr id="7" name="组合 3"/>
          <p:cNvGrpSpPr/>
          <p:nvPr/>
        </p:nvGrpSpPr>
        <p:grpSpPr>
          <a:xfrm>
            <a:off x="578224" y="2452334"/>
            <a:ext cx="4772711" cy="2495153"/>
            <a:chOff x="6016172" y="1738302"/>
            <a:chExt cx="4300555" cy="3887798"/>
          </a:xfrm>
        </p:grpSpPr>
        <p:sp>
          <p:nvSpPr>
            <p:cNvPr id="8" name="矩形: 折角 12"/>
            <p:cNvSpPr/>
            <p:nvPr>
              <p:custDataLst>
                <p:tags r:id="rId3"/>
              </p:custDataLst>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折角 13"/>
            <p:cNvSpPr/>
            <p:nvPr>
              <p:custDataLst>
                <p:tags r:id="rId4"/>
              </p:custDataLst>
            </p:nvPr>
          </p:nvSpPr>
          <p:spPr>
            <a:xfrm>
              <a:off x="6016172"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文本框 1"/>
          <p:cNvSpPr txBox="1"/>
          <p:nvPr/>
        </p:nvSpPr>
        <p:spPr>
          <a:xfrm>
            <a:off x="842010" y="2991485"/>
            <a:ext cx="4064000" cy="1198880"/>
          </a:xfrm>
          <a:prstGeom prst="rect">
            <a:avLst/>
          </a:prstGeom>
          <a:noFill/>
        </p:spPr>
        <p:txBody>
          <a:bodyPr wrap="square" rtlCol="0">
            <a:spAutoFit/>
          </a:bodyPr>
          <a:lstStyle/>
          <a:p>
            <a:pPr marL="285750" indent="-285750">
              <a:buFont typeface="Wingdings" panose="05000000000000000000" charset="0"/>
              <a:buChar char="Ø"/>
            </a:pPr>
            <a:r>
              <a:rPr lang="zh-CN" altLang="en-US" kern="100" dirty="0">
                <a:latin typeface="宋体" panose="02010600030101010101" pitchFamily="2" charset="-122"/>
                <a:ea typeface="宋体" panose="02010600030101010101" pitchFamily="2" charset="-122"/>
                <a:sym typeface="+mn-ea"/>
              </a:rPr>
              <a:t>提出</a:t>
            </a:r>
            <a:r>
              <a:rPr lang="zh-CN" altLang="en-US" b="1" kern="100" dirty="0">
                <a:solidFill>
                  <a:schemeClr val="accent2">
                    <a:lumMod val="75000"/>
                  </a:schemeClr>
                </a:solidFill>
                <a:effectLst/>
                <a:latin typeface="宋体" panose="02010600030101010101" pitchFamily="2" charset="-122"/>
                <a:ea typeface="宋体" panose="02010600030101010101" pitchFamily="2" charset="-122"/>
                <a:sym typeface="+mn-ea"/>
              </a:rPr>
              <a:t>更有效率的主干网络</a:t>
            </a:r>
            <a:r>
              <a:rPr lang="zh-CN" altLang="en-US" kern="100" dirty="0">
                <a:effectLst/>
                <a:latin typeface="宋体" panose="02010600030101010101" pitchFamily="2" charset="-122"/>
                <a:ea typeface="宋体" panose="02010600030101010101" pitchFamily="2" charset="-122"/>
                <a:sym typeface="+mn-ea"/>
              </a:rPr>
              <a:t>是未来的研究工作之一。此方案可以和</a:t>
            </a:r>
            <a:r>
              <a:rPr lang="zh-CN" altLang="en-US" b="1" kern="100" dirty="0">
                <a:solidFill>
                  <a:schemeClr val="accent2">
                    <a:lumMod val="75000"/>
                  </a:schemeClr>
                </a:solidFill>
                <a:effectLst/>
                <a:latin typeface="宋体" panose="02010600030101010101" pitchFamily="2" charset="-122"/>
                <a:ea typeface="宋体" panose="02010600030101010101" pitchFamily="2" charset="-122"/>
                <a:sym typeface="+mn-ea"/>
              </a:rPr>
              <a:t>输入图像块随机屏蔽模块</a:t>
            </a:r>
            <a:r>
              <a:rPr lang="zh-CN" altLang="en-US" kern="100" dirty="0">
                <a:effectLst/>
                <a:latin typeface="宋体" panose="02010600030101010101" pitchFamily="2" charset="-122"/>
                <a:ea typeface="宋体" panose="02010600030101010101" pitchFamily="2" charset="-122"/>
                <a:sym typeface="+mn-ea"/>
              </a:rPr>
              <a:t>共同提升网络性能和效率。</a:t>
            </a:r>
            <a:endParaRPr lang="en-US" altLang="zh-CN" kern="100" dirty="0">
              <a:effectLst/>
              <a:latin typeface="宋体" panose="02010600030101010101" pitchFamily="2" charset="-122"/>
              <a:ea typeface="宋体" panose="02010600030101010101" pitchFamily="2" charset="-122"/>
              <a:sym typeface="+mn-ea"/>
            </a:endParaRPr>
          </a:p>
        </p:txBody>
      </p:sp>
      <p:grpSp>
        <p:nvGrpSpPr>
          <p:cNvPr id="4" name="组合 3"/>
          <p:cNvGrpSpPr/>
          <p:nvPr/>
        </p:nvGrpSpPr>
        <p:grpSpPr>
          <a:xfrm>
            <a:off x="5669019" y="2452334"/>
            <a:ext cx="4772711" cy="2495153"/>
            <a:chOff x="6016172" y="1738302"/>
            <a:chExt cx="4300555" cy="3887798"/>
          </a:xfrm>
        </p:grpSpPr>
        <p:sp>
          <p:nvSpPr>
            <p:cNvPr id="6" name="矩形: 折角 12"/>
            <p:cNvSpPr/>
            <p:nvPr>
              <p:custDataLst>
                <p:tags r:id="rId1"/>
              </p:custDataLst>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折角 13"/>
            <p:cNvSpPr/>
            <p:nvPr>
              <p:custDataLst>
                <p:tags r:id="rId2"/>
              </p:custDataLst>
            </p:nvPr>
          </p:nvSpPr>
          <p:spPr>
            <a:xfrm>
              <a:off x="6016172"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 name="文本框 10"/>
          <p:cNvSpPr txBox="1"/>
          <p:nvPr/>
        </p:nvSpPr>
        <p:spPr>
          <a:xfrm>
            <a:off x="5965190" y="3239770"/>
            <a:ext cx="4064000" cy="860425"/>
          </a:xfrm>
          <a:prstGeom prst="rect">
            <a:avLst/>
          </a:prstGeom>
          <a:noFill/>
        </p:spPr>
        <p:txBody>
          <a:bodyPr wrap="square" rtlCol="0">
            <a:spAutoFit/>
          </a:bodyPr>
          <a:lstStyle/>
          <a:p>
            <a:pPr marL="342900" marR="0" lvl="0" indent="-342900" algn="just">
              <a:lnSpc>
                <a:spcPts val="2000"/>
              </a:lnSpc>
              <a:spcBef>
                <a:spcPts val="0"/>
              </a:spcBef>
              <a:spcAft>
                <a:spcPts val="0"/>
              </a:spcAft>
              <a:buFont typeface="Wingdings" panose="05000000000000000000" pitchFamily="2" charset="2"/>
              <a:buChar char="Ø"/>
            </a:pPr>
            <a:r>
              <a:rPr lang="zh-CN" altLang="en-US" kern="100" dirty="0">
                <a:effectLst/>
                <a:latin typeface="宋体" panose="02010600030101010101" pitchFamily="2" charset="-122"/>
                <a:ea typeface="宋体" panose="02010600030101010101" pitchFamily="2" charset="-122"/>
                <a:sym typeface="+mn-ea"/>
              </a:rPr>
              <a:t>目前</a:t>
            </a:r>
            <a:r>
              <a:rPr lang="en-US" altLang="zh-CN" kern="100" dirty="0" err="1">
                <a:effectLst/>
                <a:latin typeface="Times New Roman" panose="02020603050405020304" pitchFamily="18" charset="0"/>
                <a:ea typeface="宋体" panose="02010600030101010101" pitchFamily="2" charset="-122"/>
                <a:sym typeface="+mn-ea"/>
              </a:rPr>
              <a:t>ViT</a:t>
            </a:r>
            <a:r>
              <a:rPr lang="zh-CN" altLang="en-US" kern="100" dirty="0">
                <a:effectLst/>
                <a:latin typeface="宋体" panose="02010600030101010101" pitchFamily="2" charset="-122"/>
                <a:ea typeface="宋体" panose="02010600030101010101" pitchFamily="2" charset="-122"/>
                <a:sym typeface="+mn-ea"/>
              </a:rPr>
              <a:t>的特征融合方案不如</a:t>
            </a:r>
            <a:r>
              <a:rPr lang="en-US" altLang="zh-CN" kern="100" dirty="0">
                <a:effectLst/>
                <a:latin typeface="Times New Roman" panose="02020603050405020304" pitchFamily="18" charset="0"/>
                <a:ea typeface="宋体" panose="02010600030101010101" pitchFamily="2" charset="-122"/>
                <a:sym typeface="+mn-ea"/>
              </a:rPr>
              <a:t>CNN</a:t>
            </a:r>
            <a:r>
              <a:rPr lang="zh-CN" altLang="en-US" kern="100" dirty="0">
                <a:effectLst/>
                <a:latin typeface="宋体" panose="02010600030101010101" pitchFamily="2" charset="-122"/>
                <a:ea typeface="宋体" panose="02010600030101010101" pitchFamily="2" charset="-122"/>
                <a:sym typeface="+mn-ea"/>
              </a:rPr>
              <a:t>成熟，因此</a:t>
            </a:r>
            <a:r>
              <a:rPr lang="zh-CN" altLang="en-US" b="1" kern="100" dirty="0">
                <a:solidFill>
                  <a:schemeClr val="accent2">
                    <a:lumMod val="75000"/>
                  </a:schemeClr>
                </a:solidFill>
                <a:effectLst/>
                <a:latin typeface="宋体" panose="02010600030101010101" pitchFamily="2" charset="-122"/>
                <a:ea typeface="宋体" panose="02010600030101010101" pitchFamily="2" charset="-122"/>
                <a:sym typeface="+mn-ea"/>
              </a:rPr>
              <a:t>适用于</a:t>
            </a:r>
            <a:r>
              <a:rPr lang="en-US" altLang="zh-CN" b="1" kern="100" dirty="0" err="1">
                <a:solidFill>
                  <a:schemeClr val="accent2">
                    <a:lumMod val="75000"/>
                  </a:schemeClr>
                </a:solidFill>
                <a:effectLst/>
                <a:latin typeface="Times New Roman" panose="02020603050405020304" pitchFamily="18" charset="0"/>
                <a:ea typeface="宋体" panose="02010600030101010101" pitchFamily="2" charset="-122"/>
                <a:sym typeface="+mn-ea"/>
              </a:rPr>
              <a:t>ViT</a:t>
            </a:r>
            <a:r>
              <a:rPr lang="zh-CN" altLang="en-US" b="1" kern="100" dirty="0">
                <a:solidFill>
                  <a:schemeClr val="accent2">
                    <a:lumMod val="75000"/>
                  </a:schemeClr>
                </a:solidFill>
                <a:effectLst/>
                <a:latin typeface="宋体" panose="02010600030101010101" pitchFamily="2" charset="-122"/>
                <a:ea typeface="宋体" panose="02010600030101010101" pitchFamily="2" charset="-122"/>
                <a:sym typeface="+mn-ea"/>
              </a:rPr>
              <a:t>的特征融合模块</a:t>
            </a:r>
            <a:r>
              <a:rPr lang="zh-CN" altLang="en-US" kern="100" dirty="0">
                <a:effectLst/>
                <a:latin typeface="宋体" panose="02010600030101010101" pitchFamily="2" charset="-122"/>
                <a:ea typeface="宋体" panose="02010600030101010101" pitchFamily="2" charset="-122"/>
                <a:sym typeface="+mn-ea"/>
              </a:rPr>
              <a:t>是未来的研究工作之一。</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0418" y="3507040"/>
            <a:ext cx="2631160" cy="1345282"/>
          </a:xfrm>
          <a:prstGeom prst="rect">
            <a:avLst/>
          </a:prstGeom>
          <a:noFill/>
        </p:spPr>
        <p:txBody>
          <a:bodyPr wrap="square" rtlCol="0">
            <a:spAutoFit/>
          </a:bodyPr>
          <a:lstStyle/>
          <a:p>
            <a:pPr algn="just"/>
            <a:r>
              <a:rPr lang="zh-CN" altLang="en-US" sz="8000" b="1" dirty="0">
                <a:solidFill>
                  <a:schemeClr val="bg1"/>
                </a:solidFill>
                <a:latin typeface="微软雅黑" panose="020B0503020204020204" pitchFamily="34" charset="-122"/>
                <a:ea typeface="微软雅黑" panose="020B0503020204020204" pitchFamily="34" charset="-122"/>
              </a:rPr>
              <a:t>谢 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绪论 </a:t>
            </a:r>
            <a:r>
              <a:rPr lang="en-MY"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研究背景</a:t>
            </a:r>
          </a:p>
        </p:txBody>
      </p:sp>
      <p:sp>
        <p:nvSpPr>
          <p:cNvPr id="16" name="文本框 15"/>
          <p:cNvSpPr txBox="1"/>
          <p:nvPr/>
        </p:nvSpPr>
        <p:spPr>
          <a:xfrm>
            <a:off x="841805" y="1234241"/>
            <a:ext cx="9591269" cy="1651542"/>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Ø"/>
            </a:pPr>
            <a:r>
              <a:rPr lang="zh-CN" altLang="en-US" dirty="0">
                <a:solidFill>
                  <a:srgbClr val="000000">
                    <a:lumMod val="75000"/>
                    <a:lumOff val="25000"/>
                  </a:srgbClr>
                </a:solidFill>
                <a:latin typeface="Arial" panose="020B0604020202020204"/>
                <a:ea typeface="微软雅黑" panose="020B0503020204020204" pitchFamily="34" charset="-122"/>
              </a:rPr>
              <a:t>行人重识别的</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主要任务为从</a:t>
            </a:r>
            <a:r>
              <a:rPr lang="zh-CN" altLang="en-US"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多个不同、无重叠视角摄像头中</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捕捉行人图像，并通过计算机视觉技术</a:t>
            </a:r>
            <a:r>
              <a:rPr lang="zh-CN" altLang="en-US"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提取行人特征</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，如衣服、体态、姿势等，并以此</a:t>
            </a:r>
            <a:r>
              <a:rPr lang="zh-CN" altLang="en-US"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识别和检索行人身份</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MY"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spcBef>
                <a:spcPts val="600"/>
              </a:spcBef>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主要应用在</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人流量较大的大型公共场所监控系统</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，如火车站、购物中心、机场和医院等。</a:t>
            </a:r>
            <a:endParaRPr lang="en-MY"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spcBef>
                <a:spcPts val="600"/>
              </a:spcBef>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rPr>
              <a:t>分析行人移动轨迹，并防止犯罪活动</a:t>
            </a:r>
            <a:r>
              <a:rPr lang="zh-CN" altLang="en-US" kern="100" dirty="0">
                <a:latin typeface="微软雅黑" panose="020B0503020204020204" pitchFamily="34" charset="-122"/>
                <a:ea typeface="微软雅黑" panose="020B0503020204020204" pitchFamily="34" charset="-122"/>
              </a:rPr>
              <a:t>、寻找失踪人士、</a:t>
            </a:r>
            <a:r>
              <a:rPr lang="zh-CN" altLang="en-US" sz="1800" kern="100" dirty="0">
                <a:effectLst/>
                <a:latin typeface="微软雅黑" panose="020B0503020204020204" pitchFamily="34" charset="-122"/>
                <a:ea typeface="微软雅黑" panose="020B0503020204020204" pitchFamily="34" charset="-122"/>
              </a:rPr>
              <a:t>超市和智能机器人等领域</a:t>
            </a:r>
            <a:endParaRPr lang="en-MY"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Picture 2" descr="A picture containing text, screenshot, diagram&#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b="7982"/>
          <a:stretch>
            <a:fillRect/>
          </a:stretch>
        </p:blipFill>
        <p:spPr>
          <a:xfrm>
            <a:off x="2770825" y="3018587"/>
            <a:ext cx="5733227" cy="38394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绪论 </a:t>
            </a:r>
            <a:r>
              <a:rPr lang="en-MY"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主要挑战</a:t>
            </a:r>
          </a:p>
        </p:txBody>
      </p:sp>
      <p:sp>
        <p:nvSpPr>
          <p:cNvPr id="10" name="文本框 14"/>
          <p:cNvSpPr txBox="1"/>
          <p:nvPr/>
        </p:nvSpPr>
        <p:spPr>
          <a:xfrm>
            <a:off x="767605" y="5071386"/>
            <a:ext cx="5172448" cy="923330"/>
          </a:xfrm>
          <a:prstGeom prst="rect">
            <a:avLst/>
          </a:prstGeom>
          <a:noFill/>
        </p:spPr>
        <p:txBody>
          <a:bodyPr wrap="square" rtlCol="0">
            <a:spAutoFit/>
          </a:bodyPr>
          <a:lstStyle/>
          <a:p>
            <a:pPr marR="0" algn="ctr">
              <a:spcBef>
                <a:spcPts val="0"/>
              </a:spcBef>
              <a:spcAft>
                <a:spcPts val="0"/>
              </a:spcAft>
            </a:pP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行人重识别数据集主要挑战</a:t>
            </a:r>
            <a:endParaRPr lang="en-MY" alt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R="0" algn="just">
              <a:spcBef>
                <a:spcPts val="0"/>
              </a:spcBef>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en-MY" altLang="zh-CN"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）裁切失误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）图像模糊 （</a:t>
            </a:r>
            <a:r>
              <a:rPr lang="en-MY" altLang="zh-CN"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）遮挡 </a:t>
            </a:r>
            <a:endParaRPr lang="en-MY"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R="0" algn="just">
              <a:spcBef>
                <a:spcPts val="0"/>
              </a:spcBef>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）光照变化（</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）穿搭相似</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f</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）行人穿搭变化</a:t>
            </a:r>
            <a:endParaRPr lang="zh-CN" altLang="en-US" kern="100" dirty="0">
              <a:effectLst/>
              <a:latin typeface="Times New Roman" panose="02020603050405020304" pitchFamily="18" charset="0"/>
              <a:ea typeface="宋体" panose="02010600030101010101" pitchFamily="2" charset="-122"/>
            </a:endParaRPr>
          </a:p>
        </p:txBody>
      </p:sp>
      <p:pic>
        <p:nvPicPr>
          <p:cNvPr id="18" name="Picture 17" descr="A collage of images of people walking&#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071" y="1324947"/>
            <a:ext cx="4963517" cy="3718999"/>
          </a:xfrm>
          <a:prstGeom prst="rect">
            <a:avLst/>
          </a:prstGeom>
        </p:spPr>
      </p:pic>
      <p:sp>
        <p:nvSpPr>
          <p:cNvPr id="19" name="矩形: 圆角 19"/>
          <p:cNvSpPr/>
          <p:nvPr/>
        </p:nvSpPr>
        <p:spPr>
          <a:xfrm>
            <a:off x="6879768" y="2202319"/>
            <a:ext cx="2506824" cy="837017"/>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nSpc>
                <a:spcPts val="2000"/>
              </a:lnSpc>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行人判断信息更少</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marL="285750" indent="-285750">
              <a:lnSpc>
                <a:spcPts val="2000"/>
              </a:lnSpc>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背景噪声更多</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p:txBody>
      </p:sp>
      <p:sp>
        <p:nvSpPr>
          <p:cNvPr id="20" name="右箭头 30"/>
          <p:cNvSpPr/>
          <p:nvPr/>
        </p:nvSpPr>
        <p:spPr>
          <a:xfrm>
            <a:off x="5404964" y="3277321"/>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
        <p:nvSpPr>
          <p:cNvPr id="21" name="矩形: 圆角 19"/>
          <p:cNvSpPr/>
          <p:nvPr/>
        </p:nvSpPr>
        <p:spPr>
          <a:xfrm>
            <a:off x="6584299" y="3907798"/>
            <a:ext cx="3097763" cy="1136148"/>
          </a:xfrm>
          <a:prstGeom prst="roundRect">
            <a:avLst/>
          </a:prstGeom>
          <a:solidFill>
            <a:schemeClr val="bg1"/>
          </a:solidFill>
          <a:ln w="25400">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nSpc>
                <a:spcPts val="2000"/>
              </a:lnSpc>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无法准确提取行人特征</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marL="285750" indent="-285750">
              <a:lnSpc>
                <a:spcPts val="2000"/>
              </a:lnSpc>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降低识别成功率</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a:p>
            <a:pPr marL="285750" indent="-285750">
              <a:lnSpc>
                <a:spcPts val="2000"/>
              </a:lnSpc>
              <a:buFont typeface="Wingdings" panose="05000000000000000000" pitchFamily="2" charset="2"/>
              <a:buChar char="Ø"/>
            </a:pPr>
            <a:r>
              <a:rPr lang="zh-CN" altLang="en-US" sz="1800" kern="100" dirty="0">
                <a:solidFill>
                  <a:schemeClr val="tx1"/>
                </a:solidFill>
                <a:effectLst/>
                <a:latin typeface="微软雅黑" panose="020B0503020204020204" pitchFamily="34" charset="-122"/>
                <a:ea typeface="微软雅黑" panose="020B0503020204020204" pitchFamily="34" charset="-122"/>
              </a:rPr>
              <a:t>网络过拟合</a:t>
            </a:r>
            <a:endParaRPr lang="en-MY" altLang="zh-CN" sz="1800" kern="100" dirty="0">
              <a:solidFill>
                <a:schemeClr val="tx1"/>
              </a:solidFill>
              <a:effectLst/>
              <a:latin typeface="微软雅黑" panose="020B0503020204020204" pitchFamily="34" charset="-122"/>
              <a:ea typeface="微软雅黑" panose="020B0503020204020204" pitchFamily="34" charset="-122"/>
            </a:endParaRPr>
          </a:p>
        </p:txBody>
      </p:sp>
      <p:sp>
        <p:nvSpPr>
          <p:cNvPr id="22" name="右箭头 30"/>
          <p:cNvSpPr/>
          <p:nvPr/>
        </p:nvSpPr>
        <p:spPr>
          <a:xfrm rot="5400000">
            <a:off x="7924479" y="3321889"/>
            <a:ext cx="417402" cy="303356"/>
          </a:xfrm>
          <a:prstGeom prst="rightArrow">
            <a:avLst/>
          </a:prstGeom>
          <a:solidFill>
            <a:srgbClr val="CBB38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绪论 </a:t>
            </a:r>
            <a:r>
              <a:rPr lang="en-MY"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现有研究方案分析</a:t>
            </a:r>
          </a:p>
        </p:txBody>
      </p:sp>
      <p:grpSp>
        <p:nvGrpSpPr>
          <p:cNvPr id="4" name="组合 3"/>
          <p:cNvGrpSpPr/>
          <p:nvPr/>
        </p:nvGrpSpPr>
        <p:grpSpPr>
          <a:xfrm>
            <a:off x="5963177" y="3554694"/>
            <a:ext cx="4772711" cy="2495153"/>
            <a:chOff x="6016172" y="1738302"/>
            <a:chExt cx="4300555" cy="3887798"/>
          </a:xfrm>
        </p:grpSpPr>
        <p:sp>
          <p:nvSpPr>
            <p:cNvPr id="13"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p:nvSpPr>
          <p:spPr>
            <a:xfrm>
              <a:off x="6016172"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6242577" y="3895755"/>
            <a:ext cx="4196080" cy="1436099"/>
          </a:xfrm>
          <a:prstGeom prst="rect">
            <a:avLst/>
          </a:prstGeom>
          <a:noFill/>
        </p:spPr>
        <p:txBody>
          <a:bodyPr wrap="square" rtlCol="0">
            <a:spAutoFit/>
          </a:bodyPr>
          <a:lstStyle/>
          <a:p>
            <a:pPr algn="just"/>
            <a:r>
              <a:rPr lang="zh-CN" altLang="en-US" sz="2200" b="1" kern="100" dirty="0">
                <a:effectLst/>
                <a:latin typeface="微软雅黑" panose="020B0503020204020204" pitchFamily="34" charset="-122"/>
                <a:ea typeface="微软雅黑" panose="020B0503020204020204" pitchFamily="34" charset="-122"/>
              </a:rPr>
              <a:t>辅助信息采用复杂</a:t>
            </a:r>
            <a:endParaRPr lang="en-MY" altLang="zh-CN" sz="2200" b="1" kern="100" dirty="0">
              <a:effectLst/>
              <a:latin typeface="微软雅黑" panose="020B0503020204020204" pitchFamily="34" charset="-122"/>
              <a:ea typeface="微软雅黑" panose="020B0503020204020204" pitchFamily="34" charset="-122"/>
            </a:endParaRPr>
          </a:p>
          <a:p>
            <a:pPr algn="just"/>
            <a:endParaRPr lang="en-MY" altLang="zh-CN" kern="100" dirty="0">
              <a:latin typeface="微软雅黑" panose="020B0503020204020204" pitchFamily="34" charset="-122"/>
              <a:ea typeface="微软雅黑" panose="020B0503020204020204" pitchFamily="34" charset="-122"/>
            </a:endParaRPr>
          </a:p>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rPr>
              <a:t>行人辅助信息采集难度较大，辅助信息处理网络使行人重识别</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rPr>
              <a:t>网络复杂</a:t>
            </a:r>
            <a:endParaRPr lang="zh-CN" altLang="en-US" sz="1800" kern="100" dirty="0">
              <a:effectLst/>
              <a:latin typeface="微软雅黑" panose="020B0503020204020204" pitchFamily="34" charset="-122"/>
              <a:ea typeface="微软雅黑" panose="020B0503020204020204" pitchFamily="34" charset="-122"/>
            </a:endParaRPr>
          </a:p>
        </p:txBody>
      </p:sp>
      <p:grpSp>
        <p:nvGrpSpPr>
          <p:cNvPr id="7" name="组合 3"/>
          <p:cNvGrpSpPr/>
          <p:nvPr/>
        </p:nvGrpSpPr>
        <p:grpSpPr>
          <a:xfrm>
            <a:off x="787146" y="3554694"/>
            <a:ext cx="4772711" cy="2495153"/>
            <a:chOff x="6016172" y="1738302"/>
            <a:chExt cx="4300555" cy="3887798"/>
          </a:xfrm>
        </p:grpSpPr>
        <p:sp>
          <p:nvSpPr>
            <p:cNvPr id="8"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折角 13"/>
            <p:cNvSpPr/>
            <p:nvPr/>
          </p:nvSpPr>
          <p:spPr>
            <a:xfrm>
              <a:off x="6016172"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14"/>
          <p:cNvSpPr txBox="1"/>
          <p:nvPr/>
        </p:nvSpPr>
        <p:spPr>
          <a:xfrm>
            <a:off x="981327" y="3895756"/>
            <a:ext cx="4266791" cy="1436099"/>
          </a:xfrm>
          <a:prstGeom prst="rect">
            <a:avLst/>
          </a:prstGeom>
          <a:noFill/>
        </p:spPr>
        <p:txBody>
          <a:bodyPr wrap="square" rtlCol="0">
            <a:spAutoFit/>
          </a:bodyPr>
          <a:lstStyle/>
          <a:p>
            <a:pPr algn="just"/>
            <a:r>
              <a:rPr lang="zh-CN" altLang="en-US" sz="2200" b="1" kern="100" dirty="0">
                <a:effectLst/>
                <a:latin typeface="微软雅黑" panose="020B0503020204020204" pitchFamily="34" charset="-122"/>
                <a:ea typeface="微软雅黑" panose="020B0503020204020204" pitchFamily="34" charset="-122"/>
                <a:cs typeface="Times New Roman" panose="02020603050405020304" pitchFamily="18" charset="0"/>
              </a:rPr>
              <a:t>主干网络的效率低下</a:t>
            </a:r>
            <a:endParaRPr lang="en-MY" altLang="zh-CN" sz="22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en-MY"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rPr>
              <a:t>视觉</a:t>
            </a:r>
            <a:r>
              <a:rPr lang="en-MY" altLang="zh-CN" sz="1800" kern="100" dirty="0">
                <a:effectLst/>
                <a:latin typeface="Arial" panose="020B0604020202020204" pitchFamily="34" charset="0"/>
                <a:ea typeface="微软雅黑" panose="020B0503020204020204" pitchFamily="34" charset="-122"/>
                <a:cs typeface="Arial" panose="020B0604020202020204" pitchFamily="34" charset="0"/>
              </a:rPr>
              <a:t>Transformer</a:t>
            </a:r>
            <a:r>
              <a:rPr lang="zh-CN" altLang="en-US" kern="100" dirty="0">
                <a:latin typeface="微软雅黑" panose="020B0503020204020204" pitchFamily="34" charset="-122"/>
                <a:ea typeface="微软雅黑" panose="020B0503020204020204" pitchFamily="34" charset="-122"/>
              </a:rPr>
              <a:t>使用自注意力机制，因此</a:t>
            </a:r>
            <a:r>
              <a:rPr lang="zh-CN" altLang="en-US" b="1" kern="100" dirty="0">
                <a:solidFill>
                  <a:schemeClr val="accent2">
                    <a:lumMod val="75000"/>
                  </a:schemeClr>
                </a:solidFill>
                <a:latin typeface="微软雅黑" panose="020B0503020204020204" pitchFamily="34" charset="-122"/>
                <a:ea typeface="微软雅黑" panose="020B0503020204020204" pitchFamily="34" charset="-122"/>
              </a:rPr>
              <a:t>计算与显存开销和训练时间较多</a:t>
            </a:r>
            <a:endParaRPr lang="en-MY" altLang="zh-CN" b="1" kern="1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3293223" y="1124156"/>
            <a:ext cx="5339908" cy="820546"/>
          </a:xfrm>
          <a:prstGeom prst="rect">
            <a:avLst/>
          </a:prstGeom>
          <a:noFill/>
        </p:spPr>
        <p:txBody>
          <a:bodyPr wrap="square">
            <a:spAutoFit/>
          </a:bodyPr>
          <a:lstStyle/>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视觉</a:t>
            </a:r>
            <a:r>
              <a:rPr lang="en-MY" altLang="zh-CN" sz="1800" b="1" kern="100" dirty="0">
                <a:solidFill>
                  <a:schemeClr val="accent2">
                    <a:lumMod val="75000"/>
                  </a:schemeClr>
                </a:solidFill>
                <a:effectLst/>
                <a:latin typeface="Arial" panose="020B0604020202020204" pitchFamily="34" charset="0"/>
                <a:ea typeface="微软雅黑" panose="020B0503020204020204" pitchFamily="34" charset="-122"/>
                <a:cs typeface="Arial" panose="020B0604020202020204" pitchFamily="34" charset="0"/>
              </a:rPr>
              <a:t>Transformer</a:t>
            </a:r>
            <a:r>
              <a:rPr lang="zh-CN" altLang="en-US" kern="100" dirty="0">
                <a:latin typeface="Arial" panose="020B0604020202020204" pitchFamily="34" charset="0"/>
                <a:ea typeface="微软雅黑" panose="020B0503020204020204" pitchFamily="34" charset="-122"/>
                <a:cs typeface="Arial" panose="020B0604020202020204" pitchFamily="34" charset="0"/>
              </a:rPr>
              <a:t>，以</a:t>
            </a:r>
            <a:r>
              <a:rPr lang="zh-CN" altLang="en-US" sz="1800" kern="100" dirty="0">
                <a:effectLst/>
                <a:latin typeface="微软雅黑" panose="020B0503020204020204" pitchFamily="34" charset="-122"/>
                <a:ea typeface="微软雅黑" panose="020B0503020204020204" pitchFamily="34" charset="-122"/>
              </a:rPr>
              <a:t>保留完整信息</a:t>
            </a:r>
            <a:endParaRPr lang="en-MY" altLang="zh-CN" sz="1800" kern="100" dirty="0">
              <a:effectLst/>
              <a:latin typeface="微软雅黑" panose="020B0503020204020204" pitchFamily="34" charset="-122"/>
              <a:ea typeface="微软雅黑" panose="020B0503020204020204" pitchFamily="34" charset="-122"/>
            </a:endParaRPr>
          </a:p>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rPr>
              <a:t>使用</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rPr>
              <a:t>行人辅助信息</a:t>
            </a:r>
            <a:r>
              <a:rPr lang="zh-CN" altLang="en-US" sz="1800" kern="100" dirty="0">
                <a:effectLst/>
                <a:latin typeface="微软雅黑" panose="020B0503020204020204" pitchFamily="34" charset="-122"/>
                <a:ea typeface="微软雅黑" panose="020B0503020204020204" pitchFamily="34" charset="-122"/>
              </a:rPr>
              <a:t>，如行人属性、姿势、穿搭等</a:t>
            </a:r>
            <a:endParaRPr lang="en-MY" altLang="zh-CN" sz="1800" kern="100" dirty="0">
              <a:effectLst/>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38D3FDAE-52CE-4DD7-78DD-F03F9F4BC5D9}"/>
              </a:ext>
            </a:extLst>
          </p:cNvPr>
          <p:cNvPicPr>
            <a:picLocks noChangeAspect="1"/>
          </p:cNvPicPr>
          <p:nvPr/>
        </p:nvPicPr>
        <p:blipFill rotWithShape="1">
          <a:blip r:embed="rId3"/>
          <a:srcRect b="-5802"/>
          <a:stretch/>
        </p:blipFill>
        <p:spPr>
          <a:xfrm>
            <a:off x="3192893" y="2022761"/>
            <a:ext cx="5540568" cy="14062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绪论 </a:t>
            </a:r>
            <a:r>
              <a:rPr lang="en-MY"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研究意义</a:t>
            </a:r>
          </a:p>
        </p:txBody>
      </p:sp>
      <p:grpSp>
        <p:nvGrpSpPr>
          <p:cNvPr id="4" name="组合 3"/>
          <p:cNvGrpSpPr/>
          <p:nvPr/>
        </p:nvGrpSpPr>
        <p:grpSpPr>
          <a:xfrm>
            <a:off x="640569" y="3959093"/>
            <a:ext cx="9781725" cy="2012500"/>
            <a:chOff x="6016172" y="1738302"/>
            <a:chExt cx="4300555" cy="3887798"/>
          </a:xfrm>
        </p:grpSpPr>
        <p:sp>
          <p:nvSpPr>
            <p:cNvPr id="13"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p:nvSpPr>
          <p:spPr>
            <a:xfrm>
              <a:off x="6016172"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771147" y="4194622"/>
            <a:ext cx="9169278" cy="1589987"/>
          </a:xfrm>
          <a:prstGeom prst="rect">
            <a:avLst/>
          </a:prstGeom>
          <a:noFill/>
        </p:spPr>
        <p:txBody>
          <a:bodyPr wrap="square" rtlCol="0">
            <a:spAutoFit/>
          </a:bodyPr>
          <a:lstStyle/>
          <a:p>
            <a:pPr algn="just">
              <a:lnSpc>
                <a:spcPts val="3000"/>
              </a:lnSpc>
            </a:pPr>
            <a:r>
              <a:rPr lang="zh-CN" altLang="en-US" sz="2200" b="1" kern="100" dirty="0">
                <a:effectLst/>
                <a:latin typeface="微软雅黑" panose="020B0503020204020204" pitchFamily="34" charset="-122"/>
                <a:ea typeface="微软雅黑" panose="020B0503020204020204" pitchFamily="34" charset="-122"/>
              </a:rPr>
              <a:t>现实层面</a:t>
            </a:r>
            <a:endParaRPr lang="en-MY" altLang="zh-CN" sz="1000" kern="100" dirty="0">
              <a:latin typeface="微软雅黑" panose="020B0503020204020204" pitchFamily="34" charset="-122"/>
              <a:ea typeface="微软雅黑" panose="020B0503020204020204" pitchFamily="34" charset="-122"/>
            </a:endParaRPr>
          </a:p>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降低硬件成本，</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提高部署成本效益</a:t>
            </a:r>
            <a:endPar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endParaRPr>
          </a:p>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能源成本的下降有效</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提升环境可持续性</a:t>
            </a:r>
            <a:endPar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endParaRPr>
          </a:p>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无需额外使用辅助信息</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降低部署行人重识别网络的难度</a:t>
            </a:r>
            <a:endPar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endParaRPr>
          </a:p>
        </p:txBody>
      </p:sp>
      <p:grpSp>
        <p:nvGrpSpPr>
          <p:cNvPr id="7" name="组合 3"/>
          <p:cNvGrpSpPr/>
          <p:nvPr/>
        </p:nvGrpSpPr>
        <p:grpSpPr>
          <a:xfrm>
            <a:off x="640569" y="1320801"/>
            <a:ext cx="9781725" cy="2362392"/>
            <a:chOff x="6016172" y="1738302"/>
            <a:chExt cx="4300555" cy="3887798"/>
          </a:xfrm>
        </p:grpSpPr>
        <p:sp>
          <p:nvSpPr>
            <p:cNvPr id="8"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折角 13"/>
            <p:cNvSpPr/>
            <p:nvPr/>
          </p:nvSpPr>
          <p:spPr>
            <a:xfrm>
              <a:off x="6016172"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14"/>
          <p:cNvSpPr txBox="1"/>
          <p:nvPr/>
        </p:nvSpPr>
        <p:spPr>
          <a:xfrm>
            <a:off x="771147" y="1489662"/>
            <a:ext cx="9279634" cy="1971052"/>
          </a:xfrm>
          <a:prstGeom prst="rect">
            <a:avLst/>
          </a:prstGeom>
          <a:noFill/>
        </p:spPr>
        <p:txBody>
          <a:bodyPr wrap="square" rtlCol="0">
            <a:spAutoFit/>
          </a:bodyPr>
          <a:lstStyle/>
          <a:p>
            <a:pPr algn="just">
              <a:lnSpc>
                <a:spcPts val="3000"/>
              </a:lnSpc>
            </a:pPr>
            <a:r>
              <a:rPr lang="zh-CN" altLang="en-US" sz="2200" b="1" kern="100" dirty="0">
                <a:effectLst/>
                <a:latin typeface="微软雅黑" panose="020B0503020204020204" pitchFamily="34" charset="-122"/>
                <a:ea typeface="微软雅黑" panose="020B0503020204020204" pitchFamily="34" charset="-122"/>
                <a:cs typeface="Times New Roman" panose="02020603050405020304" pitchFamily="18" charset="0"/>
              </a:rPr>
              <a:t>学术层面</a:t>
            </a:r>
            <a:endParaRPr lang="en-MY" alt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缩短训练时间可以使网络</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更快进行迭代</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并收敛到最佳状态，</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减少过拟合</a:t>
            </a:r>
            <a:endParaRPr lang="en-MY"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更快适应新的数据和环境，</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提高网络实时性能</a:t>
            </a:r>
            <a:endPar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endParaRPr>
          </a:p>
          <a:p>
            <a:pPr marL="285750" indent="-285750" algn="just">
              <a:lnSpc>
                <a:spcPts val="3000"/>
              </a:lnSpc>
              <a:buFont typeface="Wingdings" panose="05000000000000000000" pitchFamily="2" charset="2"/>
              <a:buChar char="Ø"/>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减少计算开销可以使</a:t>
            </a:r>
            <a:r>
              <a:rPr lang="zh-CN" altLang="en-US" sz="1800" b="1" kern="100" dirty="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网络更容易扩展到更大的数据集和更复杂的网络架</a:t>
            </a:r>
            <a:r>
              <a:rPr lang="zh-CN" altLang="en-US" sz="1800" b="1" kern="100">
                <a:solidFill>
                  <a:schemeClr val="accent2">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构</a:t>
            </a:r>
            <a:r>
              <a:rPr lang="zh-CN" altLang="en-US" sz="1800" kern="100">
                <a:effectLst/>
                <a:latin typeface="微软雅黑" panose="020B0503020204020204" pitchFamily="34" charset="-122"/>
                <a:ea typeface="微软雅黑" panose="020B0503020204020204" pitchFamily="34" charset="-122"/>
                <a:cs typeface="Times New Roman" panose="02020603050405020304" pitchFamily="18" charset="0"/>
              </a:rPr>
              <a:t>，提</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高网络性能和应用范围</a:t>
            </a:r>
            <a:endParaRPr lang="zh-CN" altLang="en-US" sz="1800" kern="100" dirty="0">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14"/>
          <p:cNvSpPr txBox="1"/>
          <p:nvPr/>
        </p:nvSpPr>
        <p:spPr>
          <a:xfrm>
            <a:off x="5656837" y="4495677"/>
            <a:ext cx="5926257" cy="369332"/>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zh-CN" altLang="en-US" sz="2400" dirty="0">
                <a:solidFill>
                  <a:schemeClr val="tx1">
                    <a:lumMod val="65000"/>
                    <a:lumOff val="35000"/>
                  </a:schemeClr>
                </a:solidFill>
              </a:rPr>
              <a:t>基于数据增强与特征融合的行人重识别网络</a:t>
            </a:r>
            <a:endParaRPr lang="en-GB" sz="2400" dirty="0">
              <a:solidFill>
                <a:schemeClr val="tx1">
                  <a:lumMod val="65000"/>
                  <a:lumOff val="35000"/>
                </a:schemeClr>
              </a:solidFill>
            </a:endParaRPr>
          </a:p>
        </p:txBody>
      </p:sp>
      <p:sp>
        <p:nvSpPr>
          <p:cNvPr id="10" name="Titre 11"/>
          <p:cNvSpPr txBox="1"/>
          <p:nvPr/>
        </p:nvSpPr>
        <p:spPr>
          <a:xfrm>
            <a:off x="5340435" y="3668009"/>
            <a:ext cx="6559062" cy="608965"/>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400" b="1" dirty="0">
                <a:solidFill>
                  <a:srgbClr val="063A65"/>
                </a:solidFill>
              </a:rPr>
              <a:t>第二章 本文研究内容概述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sym typeface="+mn-ea"/>
              </a:rPr>
              <a:t>本文研究内容概述</a:t>
            </a:r>
            <a:endParaRPr lang="zh-CN" altLang="en-US" sz="2800" b="1"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751899" y="2972891"/>
            <a:ext cx="3260295" cy="1137556"/>
          </a:xfrm>
          <a:prstGeom prst="rect">
            <a:avLst/>
          </a:prstGeom>
          <a:noFill/>
        </p:spPr>
        <p:txBody>
          <a:bodyPr wrap="square" rtlCol="0">
            <a:spAutoFit/>
          </a:bodyPr>
          <a:lstStyle/>
          <a:p>
            <a:pPr>
              <a:lnSpc>
                <a:spcPct val="130000"/>
              </a:lnSpc>
              <a:spcBef>
                <a:spcPts val="600"/>
              </a:spcBef>
            </a:pPr>
            <a:r>
              <a:rPr lang="zh-CN" altLang="en-US" dirty="0">
                <a:latin typeface="微软雅黑" panose="020B0503020204020204" pitchFamily="34" charset="-122"/>
                <a:ea typeface="微软雅黑" panose="020B0503020204020204" pitchFamily="34" charset="-122"/>
              </a:rPr>
              <a:t>有效</a:t>
            </a:r>
            <a:r>
              <a:rPr lang="zh-CN" altLang="en-US" kern="100" dirty="0">
                <a:effectLst/>
                <a:latin typeface="微软雅黑" panose="020B0503020204020204" pitchFamily="34" charset="-122"/>
                <a:ea typeface="微软雅黑" panose="020B0503020204020204" pitchFamily="34" charset="-122"/>
              </a:rPr>
              <a:t>提升网络效率，数据集正则化与降低背景噪音</a:t>
            </a:r>
            <a:r>
              <a:rPr lang="zh-CN" altLang="en-US" kern="100" dirty="0">
                <a:latin typeface="微软雅黑" panose="020B0503020204020204" pitchFamily="34" charset="-122"/>
                <a:ea typeface="微软雅黑" panose="020B0503020204020204" pitchFamily="34" charset="-122"/>
              </a:rPr>
              <a:t>，</a:t>
            </a:r>
            <a:r>
              <a:rPr lang="zh-CN" altLang="en-US" kern="100" dirty="0">
                <a:effectLst/>
                <a:latin typeface="微软雅黑" panose="020B0503020204020204" pitchFamily="34" charset="-122"/>
                <a:ea typeface="微软雅黑" panose="020B0503020204020204" pitchFamily="34" charset="-122"/>
              </a:rPr>
              <a:t>增强局部区域的关注特征学习</a:t>
            </a:r>
          </a:p>
        </p:txBody>
      </p:sp>
      <p:graphicFrame>
        <p:nvGraphicFramePr>
          <p:cNvPr id="4" name="图示 3"/>
          <p:cNvGraphicFramePr/>
          <p:nvPr/>
        </p:nvGraphicFramePr>
        <p:xfrm>
          <a:off x="1924040" y="1255143"/>
          <a:ext cx="6859580" cy="45730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21"/>
          <p:cNvSpPr txBox="1"/>
          <p:nvPr/>
        </p:nvSpPr>
        <p:spPr>
          <a:xfrm>
            <a:off x="6840960" y="1577926"/>
            <a:ext cx="3542754" cy="1137106"/>
          </a:xfrm>
          <a:prstGeom prst="rect">
            <a:avLst/>
          </a:prstGeom>
          <a:noFill/>
        </p:spPr>
        <p:txBody>
          <a:bodyPr wrap="square" rtlCol="0">
            <a:spAutoFit/>
          </a:bodyPr>
          <a:lstStyle/>
          <a:p>
            <a:pPr algn="just">
              <a:lnSpc>
                <a:spcPct val="130000"/>
              </a:lnSpc>
              <a:spcBef>
                <a:spcPts val="600"/>
              </a:spcBef>
            </a:pPr>
            <a:r>
              <a:rPr lang="zh-CN" altLang="en-US" dirty="0">
                <a:latin typeface="Arial" panose="020B0604020202020204"/>
                <a:ea typeface="微软雅黑" panose="020B0503020204020204" pitchFamily="34" charset="-122"/>
              </a:rPr>
              <a:t>基于</a:t>
            </a:r>
            <a:r>
              <a:rPr lang="en-MY" altLang="zh-CN" dirty="0" err="1">
                <a:latin typeface="Arial" panose="020B0604020202020204"/>
                <a:ea typeface="微软雅黑" panose="020B0503020204020204" pitchFamily="34" charset="-122"/>
              </a:rPr>
              <a:t>ViT</a:t>
            </a:r>
            <a:r>
              <a:rPr lang="zh-CN" altLang="en-US" dirty="0">
                <a:latin typeface="Arial" panose="020B0604020202020204"/>
                <a:ea typeface="微软雅黑" panose="020B0503020204020204" pitchFamily="34" charset="-122"/>
              </a:rPr>
              <a:t>的行人重识别网络</a:t>
            </a:r>
            <a:r>
              <a:rPr lang="en-MY" altLang="zh-CN" dirty="0" err="1">
                <a:latin typeface="Arial" panose="020B0604020202020204"/>
                <a:ea typeface="微软雅黑" panose="020B0503020204020204" pitchFamily="34" charset="-122"/>
              </a:rPr>
              <a:t>TransReID</a:t>
            </a:r>
            <a:r>
              <a:rPr lang="zh-CN" altLang="en-US" dirty="0">
                <a:latin typeface="Arial" panose="020B0604020202020204"/>
                <a:ea typeface="微软雅黑" panose="020B0503020204020204" pitchFamily="34" charset="-122"/>
              </a:rPr>
              <a:t>作为基线网络，并在此基础之上添加各个模块</a:t>
            </a:r>
          </a:p>
        </p:txBody>
      </p:sp>
      <p:sp>
        <p:nvSpPr>
          <p:cNvPr id="26" name="文本框 25"/>
          <p:cNvSpPr txBox="1"/>
          <p:nvPr/>
        </p:nvSpPr>
        <p:spPr>
          <a:xfrm>
            <a:off x="6840960" y="4502617"/>
            <a:ext cx="3260295" cy="777457"/>
          </a:xfrm>
          <a:prstGeom prst="rect">
            <a:avLst/>
          </a:prstGeom>
          <a:noFill/>
        </p:spPr>
        <p:txBody>
          <a:bodyPr wrap="square" rtlCol="0">
            <a:spAutoFit/>
          </a:bodyPr>
          <a:lstStyle/>
          <a:p>
            <a:pPr>
              <a:lnSpc>
                <a:spcPct val="130000"/>
              </a:lnSpc>
              <a:spcBef>
                <a:spcPts val="600"/>
              </a:spcBef>
            </a:pPr>
            <a:r>
              <a:rPr lang="zh-CN" altLang="en-US" kern="100" dirty="0">
                <a:effectLst/>
                <a:latin typeface="微软雅黑" panose="020B0503020204020204" pitchFamily="34" charset="-122"/>
                <a:ea typeface="微软雅黑" panose="020B0503020204020204" pitchFamily="34" charset="-122"/>
              </a:rPr>
              <a:t>加强输出特征序列中信息量多的特征的影响</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3efacdf-f647-43a4-9c0f-12f16aef448f"/>
  <p:tag name="COMMONDATA" val="eyJoZGlkIjoiNGU5YTk2NWU3OTRhNTU0YjZlNWE0ODExMjY4YzM0MT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1f6d47d9-6427-41e7-b2ff-b5b1de874140}"/>
</p:tagLst>
</file>

<file path=ppt/tags/tag40.xml><?xml version="1.0" encoding="utf-8"?>
<p:tagLst xmlns:p="http://schemas.openxmlformats.org/presentationml/2006/main">
  <p:tag name="KSO_WM_UNIT_TABLE_BEAUTIFY" val="smartTable{5efab0a2-7adc-4654-bd06-323aca55d4d5}"/>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5efab0a2-7adc-4654-bd06-323aca55d4d5}"/>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1109b516-69c8-4053-bb72-1efb23c8155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7600</Words>
  <Application>Microsoft Office PowerPoint</Application>
  <PresentationFormat>Widescreen</PresentationFormat>
  <Paragraphs>990</Paragraphs>
  <Slides>37</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宋体</vt:lpstr>
      <vt:lpstr>微软雅黑</vt:lpstr>
      <vt:lpstr>等线</vt:lpstr>
      <vt:lpstr>等线 Light</vt:lpstr>
      <vt:lpstr>Arial</vt:lpstr>
      <vt:lpstr>Cambria Math</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 Ze</dc:creator>
  <cp:lastModifiedBy>Ken Yuen Tan</cp:lastModifiedBy>
  <cp:revision>425</cp:revision>
  <dcterms:created xsi:type="dcterms:W3CDTF">2021-11-08T16:57:00Z</dcterms:created>
  <dcterms:modified xsi:type="dcterms:W3CDTF">2023-05-30T07:37:21Z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68DCE643510D4933BD3CF5C6382555D0_12</vt:lpwstr>
  </property>
  <property fmtid="{D5CDD505-2E9C-101B-9397-08002B2CF9AE}" pid="3" name="KSOProductBuildVer">
    <vt:lpwstr>2052-11.1.0.14309</vt:lpwstr>
  </property>
</Properties>
</file>